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19" r:id="rId3"/>
    <p:sldId id="420" r:id="rId4"/>
    <p:sldId id="421" r:id="rId5"/>
    <p:sldId id="422" r:id="rId6"/>
    <p:sldId id="423" r:id="rId7"/>
    <p:sldId id="425" r:id="rId8"/>
    <p:sldId id="426" r:id="rId9"/>
    <p:sldId id="427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46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260E-BB98-4C6A-BBD9-8B99D1120AA3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486A-3A8D-4AB8-B9FB-43E61AF2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0BDBF-AE35-408B-97FA-373CD3CB069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Aphids </a:t>
            </a:r>
            <a:r>
              <a:rPr lang="ar-AE" dirty="0"/>
              <a:t>المن</a:t>
            </a:r>
            <a:r>
              <a:rPr lang="en-GB" baseline="0" dirty="0"/>
              <a:t>  / </a:t>
            </a:r>
            <a:r>
              <a:rPr lang="en-GB" dirty="0"/>
              <a:t>Mites </a:t>
            </a:r>
            <a:r>
              <a:rPr lang="ar-AE" dirty="0"/>
              <a:t>العث</a:t>
            </a:r>
            <a:r>
              <a:rPr lang="en-GB" baseline="0"/>
              <a:t>    /</a:t>
            </a:r>
            <a:r>
              <a:rPr lang="en-GB"/>
              <a:t>Hoe  </a:t>
            </a:r>
            <a:r>
              <a:rPr lang="ar-AE" dirty="0"/>
              <a:t>معول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E670-B69E-4B64-B418-3D107527D23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72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20.png"/><Relationship Id="rId7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D4731-0302-4367-B965-0DD89F91B8ED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Plant Viruses 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Transmission of Plant Viruses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Sonal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Mishra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2278508"/>
            <a:ext cx="244221" cy="4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5" y="4398239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3570" y="0"/>
            <a:ext cx="5482113" cy="124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58428" y="624205"/>
            <a:ext cx="3825716" cy="1356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7358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6595" marR="5080" indent="-1021080">
              <a:lnSpc>
                <a:spcPct val="100899"/>
              </a:lnSpc>
              <a:spcBef>
                <a:spcPts val="45"/>
              </a:spcBef>
            </a:pPr>
            <a:r>
              <a:rPr dirty="0"/>
              <a:t>TYPES </a:t>
            </a:r>
            <a:r>
              <a:rPr spc="5" dirty="0"/>
              <a:t>OF </a:t>
            </a:r>
            <a:r>
              <a:rPr spc="-10" dirty="0"/>
              <a:t>PLANT</a:t>
            </a:r>
            <a:r>
              <a:rPr spc="-80" dirty="0"/>
              <a:t> </a:t>
            </a:r>
            <a:r>
              <a:rPr spc="-5" dirty="0"/>
              <a:t>VIRUS  </a:t>
            </a:r>
            <a:r>
              <a:rPr dirty="0"/>
              <a:t>TRANSMISSION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8541" y="1768729"/>
            <a:ext cx="7889081" cy="419794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455F51"/>
                </a:solidFill>
                <a:latin typeface="Palatino Linotype"/>
                <a:cs typeface="Palatino Linotype"/>
              </a:rPr>
              <a:t>HORIZONTAL</a:t>
            </a:r>
            <a:r>
              <a:rPr sz="2400" b="1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400">
              <a:latin typeface="Palatino Linotype"/>
              <a:cs typeface="Palatino Linotype"/>
            </a:endParaRPr>
          </a:p>
          <a:p>
            <a:pPr marL="355600" marR="535305" indent="-342900">
              <a:lnSpc>
                <a:spcPts val="287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Horizontal transmission is by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human pruning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shears 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tools,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other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direct,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external</a:t>
            </a:r>
            <a:r>
              <a:rPr sz="24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contamination.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buClr>
                <a:srgbClr val="455F51"/>
              </a:buClr>
              <a:buFont typeface="Palatino Linotype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455F51"/>
              </a:buClr>
              <a:buFont typeface="Palatino Linotype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455F51"/>
                </a:solidFill>
                <a:latin typeface="Palatino Linotype"/>
                <a:cs typeface="Palatino Linotype"/>
              </a:rPr>
              <a:t>VERTICAL</a:t>
            </a:r>
            <a:r>
              <a:rPr sz="2400" b="1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996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Vertical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occurs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when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gets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from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its parent plant.  Either through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asexual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propagation (cuttings)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or in sexual reproduction via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infected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seeds.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8913" y="4470248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8288" y="624205"/>
            <a:ext cx="6065044" cy="1356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832038" y="609346"/>
            <a:ext cx="547973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TRANSMISSION</a:t>
            </a:r>
            <a:r>
              <a:rPr spc="-85" dirty="0"/>
              <a:t> </a:t>
            </a:r>
            <a:r>
              <a:rPr dirty="0"/>
              <a:t>METHODS</a:t>
            </a:r>
          </a:p>
        </p:txBody>
      </p:sp>
      <p:sp>
        <p:nvSpPr>
          <p:cNvPr id="28" name="object 28"/>
          <p:cNvSpPr/>
          <p:nvPr/>
        </p:nvSpPr>
        <p:spPr>
          <a:xfrm>
            <a:off x="528161" y="2277746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161" y="2717165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161" y="3155950"/>
            <a:ext cx="244793" cy="412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161" y="3594735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8161" y="4034154"/>
            <a:ext cx="244793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8161" y="4472940"/>
            <a:ext cx="244793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8540" y="1768729"/>
            <a:ext cx="6386989" cy="537108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Non-Insect</a:t>
            </a:r>
            <a:r>
              <a:rPr sz="2400" b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:</a:t>
            </a:r>
            <a:endParaRPr sz="2400">
              <a:latin typeface="Palatino Linotype"/>
              <a:cs typeface="Palatino Linotype"/>
            </a:endParaRPr>
          </a:p>
          <a:p>
            <a:pPr marL="251460" marR="2835910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Sap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inoculation/ Mechanical: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TMV, PVY  Seed: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BCMV,</a:t>
            </a:r>
            <a:endParaRPr sz="2400">
              <a:latin typeface="Palatino Linotype"/>
              <a:cs typeface="Palatino Linotype"/>
            </a:endParaRPr>
          </a:p>
          <a:p>
            <a:pPr marL="251460">
              <a:lnSpc>
                <a:spcPct val="100000"/>
              </a:lnSpc>
              <a:spcBef>
                <a:spcPts val="635"/>
              </a:spcBef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Fungi: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Olpidium brassicae-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TNV</a:t>
            </a:r>
            <a:endParaRPr sz="2400">
              <a:latin typeface="Palatino Linotype"/>
              <a:cs typeface="Palatino Linotype"/>
            </a:endParaRPr>
          </a:p>
          <a:p>
            <a:pPr marL="251460" marR="5080">
              <a:lnSpc>
                <a:spcPts val="3460"/>
              </a:lnSpc>
              <a:spcBef>
                <a:spcPts val="130"/>
              </a:spcBef>
              <a:tabLst>
                <a:tab pos="3201035" algn="l"/>
              </a:tabLst>
            </a:pP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Vegetative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&amp;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graft transmission: </a:t>
            </a: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PVY, </a:t>
            </a:r>
            <a:r>
              <a:rPr sz="2400" spc="-70" dirty="0">
                <a:solidFill>
                  <a:srgbClr val="455F51"/>
                </a:solidFill>
                <a:latin typeface="Palatino Linotype"/>
                <a:cs typeface="Palatino Linotype"/>
              </a:rPr>
              <a:t>PLRV,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Fruit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Nematodes: Xiphinema index: Grapevine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fan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leaf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  Dodder: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60" dirty="0">
                <a:solidFill>
                  <a:srgbClr val="455F51"/>
                </a:solidFill>
                <a:latin typeface="Palatino Linotype"/>
                <a:cs typeface="Palatino Linotype"/>
              </a:rPr>
              <a:t>CMV,</a:t>
            </a:r>
            <a:r>
              <a:rPr sz="2400" spc="-8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TRV	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Insect </a:t>
            </a: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Transmission: </a:t>
            </a: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PVY, </a:t>
            </a:r>
            <a:r>
              <a:rPr sz="2400" spc="-65" dirty="0">
                <a:solidFill>
                  <a:srgbClr val="455F51"/>
                </a:solidFill>
                <a:latin typeface="Palatino Linotype"/>
                <a:cs typeface="Palatino Linotype"/>
              </a:rPr>
              <a:t>CMV,</a:t>
            </a:r>
            <a:r>
              <a:rPr sz="24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BGMV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Insect </a:t>
            </a:r>
            <a:r>
              <a:rPr sz="2400" b="1" spc="-1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: </a:t>
            </a: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PVY, </a:t>
            </a:r>
            <a:r>
              <a:rPr sz="2400" spc="-65" dirty="0">
                <a:solidFill>
                  <a:srgbClr val="455F51"/>
                </a:solidFill>
                <a:latin typeface="Palatino Linotype"/>
                <a:cs typeface="Palatino Linotype"/>
              </a:rPr>
              <a:t>CMV,</a:t>
            </a:r>
            <a:r>
              <a:rPr sz="2400" spc="-10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BGMV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061" y="4962906"/>
            <a:ext cx="285521" cy="478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1061" y="3427729"/>
            <a:ext cx="285750" cy="47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061" y="3854451"/>
            <a:ext cx="285750" cy="47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8540" y="1"/>
            <a:ext cx="8072438" cy="721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Palatino Linotype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Mechanical</a:t>
            </a:r>
            <a:r>
              <a:rPr sz="4000" b="1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40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4000">
              <a:latin typeface="Palatino Linotype"/>
              <a:cs typeface="Palatino Linotype"/>
            </a:endParaRPr>
          </a:p>
          <a:p>
            <a:pPr marL="756285" lvl="1" indent="-286385">
              <a:lnSpc>
                <a:spcPts val="3354"/>
              </a:lnSpc>
              <a:spcBef>
                <a:spcPts val="6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Deliberate –</a:t>
            </a:r>
            <a:r>
              <a:rPr sz="28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rub-inoculation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ts val="3354"/>
              </a:lnSpc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Field – farm tools,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etc.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Greenhouse – cutting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tools,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handling</a:t>
            </a:r>
            <a:endParaRPr sz="2800">
              <a:latin typeface="Palatino Linotype"/>
              <a:cs typeface="Palatino Linotype"/>
            </a:endParaRPr>
          </a:p>
          <a:p>
            <a:pPr marL="756285" marR="613410" lvl="1" indent="-286385">
              <a:lnSpc>
                <a:spcPts val="269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Some viruses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only by mechanical means, others  cannot be transmitted</a:t>
            </a:r>
            <a:r>
              <a:rPr sz="28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mechanically</a:t>
            </a:r>
            <a:endParaRPr sz="2800">
              <a:latin typeface="Palatino Linotype"/>
              <a:cs typeface="Palatino Linotype"/>
            </a:endParaRPr>
          </a:p>
          <a:p>
            <a:pPr marL="756285" marR="128905" lvl="1" indent="-286385">
              <a:lnSpc>
                <a:spcPct val="796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Occurs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when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come in contact with other plant and</a:t>
            </a:r>
            <a:r>
              <a:rPr sz="2800" spc="-2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leaves 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rub</a:t>
            </a:r>
            <a:r>
              <a:rPr sz="2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together</a:t>
            </a:r>
            <a:endParaRPr sz="2800">
              <a:latin typeface="Palatino Linotype"/>
              <a:cs typeface="Palatino Linotype"/>
            </a:endParaRPr>
          </a:p>
          <a:p>
            <a:pPr marL="748665">
              <a:lnSpc>
                <a:spcPts val="3315"/>
              </a:lnSpc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action of humans</a:t>
            </a:r>
            <a:endParaRPr sz="2800">
              <a:latin typeface="Palatino Linotype"/>
              <a:cs typeface="Palatino Linotype"/>
            </a:endParaRPr>
          </a:p>
          <a:p>
            <a:pPr marL="469900" marR="230504" indent="278765" algn="just">
              <a:lnSpc>
                <a:spcPct val="79600"/>
              </a:lnSpc>
              <a:spcBef>
                <a:spcPts val="735"/>
              </a:spcBef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Mechanical transmission </a:t>
            </a:r>
            <a:r>
              <a:rPr sz="2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involves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introduction of infective  virus or biologically active virus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into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 suitable site in the living  cells through wounds or abrasions in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</a:t>
            </a:r>
            <a:r>
              <a:rPr sz="2800" spc="-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surface</a:t>
            </a:r>
            <a:endParaRPr sz="2800">
              <a:latin typeface="Palatino Linotype"/>
              <a:cs typeface="Palatino Linotype"/>
            </a:endParaRPr>
          </a:p>
          <a:p>
            <a:pPr marL="469900" marR="5080" indent="278765">
              <a:lnSpc>
                <a:spcPct val="79600"/>
              </a:lnSpc>
              <a:spcBef>
                <a:spcPts val="700"/>
              </a:spcBef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This method is generally used for experimental purposes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under 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laboratory conditions- also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known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as Sap</a:t>
            </a:r>
            <a:r>
              <a:rPr sz="2800" spc="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inoculation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485" y="1652270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2485" y="2091689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485" y="2530476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35" y="2969261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335" y="3408679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335" y="3847465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335" y="4286250"/>
            <a:ext cx="244793" cy="412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335" y="4725670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41" y="1142746"/>
            <a:ext cx="7609999" cy="476476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Leaf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rub</a:t>
            </a:r>
            <a:endParaRPr sz="2400">
              <a:latin typeface="Palatino Linotype"/>
              <a:cs typeface="Palatino Linotype"/>
            </a:endParaRPr>
          </a:p>
          <a:p>
            <a:pPr marL="671195" indent="-658495">
              <a:lnSpc>
                <a:spcPct val="100000"/>
              </a:lnSpc>
              <a:spcBef>
                <a:spcPts val="575"/>
              </a:spcBef>
              <a:buChar char="•"/>
              <a:tabLst>
                <a:tab pos="671195" algn="l"/>
                <a:tab pos="67183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Cotton</a:t>
            </a:r>
            <a:r>
              <a:rPr sz="24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swab</a:t>
            </a:r>
            <a:endParaRPr sz="2400">
              <a:latin typeface="Palatino Linotype"/>
              <a:cs typeface="Palatino Linotype"/>
            </a:endParaRPr>
          </a:p>
          <a:p>
            <a:pPr marL="671195" indent="-658495">
              <a:lnSpc>
                <a:spcPct val="100000"/>
              </a:lnSpc>
              <a:spcBef>
                <a:spcPts val="580"/>
              </a:spcBef>
              <a:buChar char="•"/>
              <a:tabLst>
                <a:tab pos="671195" algn="l"/>
                <a:tab pos="67183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Pinprick</a:t>
            </a:r>
            <a:endParaRPr sz="2400">
              <a:latin typeface="Palatino Linotype"/>
              <a:cs typeface="Palatino Linotype"/>
            </a:endParaRPr>
          </a:p>
          <a:p>
            <a:pPr marL="671195" indent="-658495">
              <a:lnSpc>
                <a:spcPct val="100000"/>
              </a:lnSpc>
              <a:spcBef>
                <a:spcPts val="590"/>
              </a:spcBef>
              <a:buChar char="•"/>
              <a:tabLst>
                <a:tab pos="671195" algn="l"/>
                <a:tab pos="67183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Microinjection</a:t>
            </a:r>
            <a:endParaRPr sz="2400">
              <a:latin typeface="Palatino Linotype"/>
              <a:cs typeface="Palatino Linotype"/>
            </a:endParaRPr>
          </a:p>
          <a:p>
            <a:pPr marL="594360" indent="-581660">
              <a:lnSpc>
                <a:spcPct val="100000"/>
              </a:lnSpc>
              <a:spcBef>
                <a:spcPts val="575"/>
              </a:spcBef>
              <a:buChar char="•"/>
              <a:tabLst>
                <a:tab pos="594360" algn="l"/>
                <a:tab pos="5949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Steps:</a:t>
            </a:r>
            <a:endParaRPr sz="2400">
              <a:latin typeface="Palatino Linotype"/>
              <a:cs typeface="Palatino Linotype"/>
            </a:endParaRPr>
          </a:p>
          <a:p>
            <a:pPr marL="594360" indent="-581660">
              <a:lnSpc>
                <a:spcPct val="100000"/>
              </a:lnSpc>
              <a:spcBef>
                <a:spcPts val="575"/>
              </a:spcBef>
              <a:buChar char="•"/>
              <a:tabLst>
                <a:tab pos="594360" algn="l"/>
                <a:tab pos="5949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Sap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extraction</a:t>
            </a:r>
            <a:endParaRPr sz="2400">
              <a:latin typeface="Palatino Linotype"/>
              <a:cs typeface="Palatino Linotype"/>
            </a:endParaRPr>
          </a:p>
          <a:p>
            <a:pPr marL="594360" indent="-581660">
              <a:lnSpc>
                <a:spcPct val="100000"/>
              </a:lnSpc>
              <a:spcBef>
                <a:spcPts val="580"/>
              </a:spcBef>
              <a:buChar char="•"/>
              <a:tabLst>
                <a:tab pos="594360" algn="l"/>
                <a:tab pos="5949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Extraction</a:t>
            </a:r>
            <a:r>
              <a:rPr sz="2400" spc="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medium</a:t>
            </a:r>
            <a:endParaRPr sz="2400">
              <a:latin typeface="Palatino Linotype"/>
              <a:cs typeface="Palatino Linotype"/>
            </a:endParaRPr>
          </a:p>
          <a:p>
            <a:pPr marL="594360" indent="-581660">
              <a:lnSpc>
                <a:spcPct val="100000"/>
              </a:lnSpc>
              <a:spcBef>
                <a:spcPts val="575"/>
              </a:spcBef>
              <a:buChar char="•"/>
              <a:tabLst>
                <a:tab pos="594360" algn="l"/>
                <a:tab pos="5949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Use of</a:t>
            </a:r>
            <a:r>
              <a:rPr sz="24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additives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Choice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suitable host: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most common 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Nicotiana spp., Chenopodium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spp.,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Cucumis sativus, Gomphrena,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Datura spp, Phaseolus</a:t>
            </a:r>
            <a:r>
              <a:rPr sz="24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vulgaris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0401" y="226059"/>
            <a:ext cx="2720340" cy="1356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05676" y="224468"/>
            <a:ext cx="26665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3793236"/>
            <a:ext cx="223723" cy="37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4435" y="0"/>
            <a:ext cx="6878955" cy="1245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4644" y="624840"/>
            <a:ext cx="3392805" cy="1356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36" y="1580515"/>
            <a:ext cx="224313" cy="745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723" y="2318385"/>
            <a:ext cx="224313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336" y="2687321"/>
            <a:ext cx="224313" cy="745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336" y="4530091"/>
            <a:ext cx="315753" cy="3765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7723" y="4899659"/>
            <a:ext cx="224313" cy="746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336" y="5638163"/>
            <a:ext cx="224313" cy="1114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885" marR="5080" indent="-2239645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MECHANICAL</a:t>
            </a:r>
            <a:r>
              <a:rPr spc="-100" dirty="0"/>
              <a:t> </a:t>
            </a:r>
            <a:r>
              <a:rPr dirty="0"/>
              <a:t>TRANSMISSION  </a:t>
            </a:r>
            <a:r>
              <a:rPr spc="-5" dirty="0"/>
              <a:t>AFFECTED</a:t>
            </a:r>
            <a:r>
              <a:rPr spc="-10" dirty="0"/>
              <a:t> </a:t>
            </a:r>
            <a:r>
              <a:rPr spc="-5" dirty="0"/>
              <a:t>BY: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18540" y="1550187"/>
            <a:ext cx="4187190" cy="6304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74675" indent="-561975">
              <a:lnSpc>
                <a:spcPct val="100000"/>
              </a:lnSpc>
              <a:spcBef>
                <a:spcPts val="380"/>
              </a:spcBef>
              <a:buFont typeface="Palatino Linotype"/>
              <a:buChar char="•"/>
              <a:tabLst>
                <a:tab pos="574675" algn="l"/>
                <a:tab pos="575310" algn="l"/>
              </a:tabLst>
            </a:pP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Source &amp; preparation of</a:t>
            </a:r>
            <a:r>
              <a:rPr sz="2200" b="1" spc="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10" dirty="0">
                <a:solidFill>
                  <a:srgbClr val="455F51"/>
                </a:solidFill>
                <a:latin typeface="Palatino Linotype"/>
                <a:cs typeface="Palatino Linotype"/>
              </a:rPr>
              <a:t>Inoculum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75"/>
              </a:spcBef>
              <a:buChar char="•"/>
              <a:tabLst>
                <a:tab pos="574675" algn="l"/>
                <a:tab pos="575310" algn="l"/>
              </a:tabLst>
            </a:pP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Leaf-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most common</a:t>
            </a:r>
            <a:r>
              <a:rPr sz="22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source</a:t>
            </a:r>
            <a:endParaRPr sz="2200">
              <a:latin typeface="Palatino Linotype"/>
              <a:cs typeface="Palatino Linotype"/>
            </a:endParaRPr>
          </a:p>
          <a:p>
            <a:pPr marL="645160" indent="-632460">
              <a:lnSpc>
                <a:spcPct val="100000"/>
              </a:lnSpc>
              <a:spcBef>
                <a:spcPts val="265"/>
              </a:spcBef>
              <a:buChar char="•"/>
              <a:tabLst>
                <a:tab pos="645160" algn="l"/>
                <a:tab pos="645795" algn="l"/>
              </a:tabLst>
            </a:pPr>
            <a:r>
              <a:rPr sz="22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Have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high conc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65"/>
              </a:spcBef>
              <a:buChar char="•"/>
              <a:tabLst>
                <a:tab pos="574675" algn="l"/>
                <a:tab pos="57531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Roots: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TNV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65"/>
              </a:spcBef>
              <a:buChar char="•"/>
              <a:tabLst>
                <a:tab pos="574675" algn="l"/>
                <a:tab pos="575310" algn="l"/>
              </a:tabLst>
            </a:pP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Fruits,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flower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&amp;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pollens</a:t>
            </a:r>
            <a:endParaRPr sz="2200">
              <a:latin typeface="Palatino Linotype"/>
              <a:cs typeface="Palatino Linotype"/>
            </a:endParaRPr>
          </a:p>
          <a:p>
            <a:pPr marL="425450" indent="-412750">
              <a:lnSpc>
                <a:spcPct val="100000"/>
              </a:lnSpc>
              <a:spcBef>
                <a:spcPts val="265"/>
              </a:spcBef>
              <a:buFont typeface="Palatino Linotype"/>
              <a:buChar char="•"/>
              <a:tabLst>
                <a:tab pos="425450" algn="l"/>
                <a:tab pos="426084" algn="l"/>
              </a:tabLst>
            </a:pP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Symptoms</a:t>
            </a:r>
            <a:r>
              <a:rPr sz="2200" b="1" spc="-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expression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65"/>
              </a:spcBef>
              <a:buFont typeface="Palatino Linotype"/>
              <a:buChar char="•"/>
              <a:tabLst>
                <a:tab pos="574675" algn="l"/>
                <a:tab pos="575310" algn="l"/>
              </a:tabLst>
            </a:pPr>
            <a:r>
              <a:rPr sz="2200" b="1" spc="-20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r>
              <a:rPr sz="2200" b="1" spc="-7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concentration</a:t>
            </a:r>
            <a:endParaRPr sz="22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Extraction medium </a:t>
            </a:r>
            <a:r>
              <a:rPr sz="2200" b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(Water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&amp;</a:t>
            </a:r>
            <a:r>
              <a:rPr sz="2200" b="1" spc="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Buffer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)</a:t>
            </a:r>
            <a:endParaRPr sz="2200">
              <a:latin typeface="Palatino Linotype"/>
              <a:cs typeface="Palatino Linotype"/>
            </a:endParaRPr>
          </a:p>
          <a:p>
            <a:pPr marL="634365" indent="-621665">
              <a:lnSpc>
                <a:spcPct val="100000"/>
              </a:lnSpc>
              <a:spcBef>
                <a:spcPts val="265"/>
              </a:spcBef>
              <a:buFont typeface="Palatino Linotype"/>
              <a:buChar char="•"/>
              <a:tabLst>
                <a:tab pos="634365" algn="l"/>
                <a:tab pos="635000" algn="l"/>
              </a:tabLst>
            </a:pP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Buffers </a:t>
            </a:r>
            <a:r>
              <a:rPr sz="2200" b="1" dirty="0">
                <a:solidFill>
                  <a:srgbClr val="455F51"/>
                </a:solidFill>
                <a:latin typeface="Palatino Linotype"/>
                <a:cs typeface="Palatino Linotype"/>
              </a:rPr>
              <a:t>(Po4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, borate, citrate,</a:t>
            </a:r>
            <a:r>
              <a:rPr sz="2200" b="1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Tris-HCL</a:t>
            </a:r>
            <a:r>
              <a:rPr sz="22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)</a:t>
            </a:r>
            <a:endParaRPr sz="2200">
              <a:latin typeface="Palatino Linotype"/>
              <a:cs typeface="Palatino Linotype"/>
            </a:endParaRPr>
          </a:p>
          <a:p>
            <a:pPr marL="645160" indent="-632460">
              <a:lnSpc>
                <a:spcPct val="100000"/>
              </a:lnSpc>
              <a:spcBef>
                <a:spcPts val="265"/>
              </a:spcBef>
              <a:buChar char="•"/>
              <a:tabLst>
                <a:tab pos="645160" algn="l"/>
                <a:tab pos="645795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Retain</a:t>
            </a:r>
            <a:r>
              <a:rPr sz="22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infectivity</a:t>
            </a:r>
            <a:endParaRPr sz="2200">
              <a:latin typeface="Palatino Linotype"/>
              <a:cs typeface="Palatino Linotype"/>
            </a:endParaRPr>
          </a:p>
          <a:p>
            <a:pPr marL="645160" indent="-632460">
              <a:lnSpc>
                <a:spcPct val="100000"/>
              </a:lnSpc>
              <a:spcBef>
                <a:spcPts val="265"/>
              </a:spcBef>
              <a:buChar char="•"/>
              <a:tabLst>
                <a:tab pos="645160" algn="l"/>
                <a:tab pos="645795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Stability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65"/>
              </a:spcBef>
              <a:buChar char="•"/>
              <a:tabLst>
                <a:tab pos="574675" algn="l"/>
                <a:tab pos="57531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Intact</a:t>
            </a:r>
            <a:r>
              <a:rPr sz="22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2200">
              <a:latin typeface="Palatino Linotype"/>
              <a:cs typeface="Palatino Linotype"/>
            </a:endParaRPr>
          </a:p>
          <a:p>
            <a:pPr marL="563880" indent="-551180">
              <a:lnSpc>
                <a:spcPct val="100000"/>
              </a:lnSpc>
              <a:spcBef>
                <a:spcPts val="265"/>
              </a:spcBef>
              <a:buChar char="•"/>
              <a:tabLst>
                <a:tab pos="563880" algn="l"/>
                <a:tab pos="564515" algn="l"/>
              </a:tabLst>
            </a:pPr>
            <a:r>
              <a:rPr sz="2200" spc="-40" dirty="0">
                <a:solidFill>
                  <a:srgbClr val="455F51"/>
                </a:solidFill>
                <a:latin typeface="Palatino Linotype"/>
                <a:cs typeface="Palatino Linotype"/>
              </a:rPr>
              <a:t>Avoid</a:t>
            </a:r>
            <a:r>
              <a:rPr sz="2200" spc="-1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aggregation</a:t>
            </a:r>
            <a:endParaRPr sz="2200">
              <a:latin typeface="Palatino Linotype"/>
              <a:cs typeface="Palatino Linotype"/>
            </a:endParaRPr>
          </a:p>
          <a:p>
            <a:pPr marL="574675" indent="-561975">
              <a:lnSpc>
                <a:spcPct val="100000"/>
              </a:lnSpc>
              <a:spcBef>
                <a:spcPts val="285"/>
              </a:spcBef>
              <a:buFont typeface="Palatino Linotype"/>
              <a:buChar char="•"/>
              <a:tabLst>
                <a:tab pos="574675" algn="l"/>
                <a:tab pos="575310" algn="l"/>
              </a:tabLst>
            </a:pP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Buffer pH: 7-8</a:t>
            </a:r>
            <a:r>
              <a:rPr sz="2200" b="1" spc="-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</a:t>
            </a:r>
            <a:endParaRPr sz="2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888365"/>
            <a:ext cx="244221" cy="4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5" y="1690420"/>
            <a:ext cx="244316" cy="411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335" y="3737712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35" y="4539971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335" y="2495551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335" y="2934971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8540" y="379221"/>
            <a:ext cx="8088154" cy="573246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Metal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ions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ionic</a:t>
            </a:r>
            <a:r>
              <a:rPr sz="24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strength</a:t>
            </a:r>
            <a:endParaRPr sz="2400">
              <a:latin typeface="Palatino Linotype"/>
              <a:cs typeface="Palatino Linotype"/>
            </a:endParaRPr>
          </a:p>
          <a:p>
            <a:pPr marL="355600" marR="824230" indent="-342900">
              <a:lnSpc>
                <a:spcPts val="287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Some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viruses require divalent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metal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ions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(Ca+ or Mg2+) for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retention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infectivity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structural</a:t>
            </a:r>
            <a:r>
              <a:rPr sz="24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integrity</a:t>
            </a:r>
            <a:endParaRPr sz="2400">
              <a:latin typeface="Palatino Linotype"/>
              <a:cs typeface="Palatino Linotype"/>
            </a:endParaRPr>
          </a:p>
          <a:p>
            <a:pPr marL="355600" marR="1104265" indent="-342900">
              <a:lnSpc>
                <a:spcPct val="106400"/>
              </a:lnSpc>
              <a:spcBef>
                <a:spcPts val="22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chelating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agents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ionic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strength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help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stabilization </a:t>
            </a:r>
            <a:r>
              <a:rPr sz="2400" spc="5" dirty="0">
                <a:solidFill>
                  <a:srgbClr val="455F51"/>
                </a:solidFill>
                <a:latin typeface="Palatino Linotype"/>
                <a:cs typeface="Palatino Linotype"/>
              </a:rPr>
              <a:t>in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extracted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sap.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46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Chelating agents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eg.</a:t>
            </a:r>
            <a:r>
              <a:rPr sz="2400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EDTA</a:t>
            </a:r>
            <a:endParaRPr sz="2400">
              <a:latin typeface="Palatino Linotype"/>
              <a:cs typeface="Palatino Linotype"/>
            </a:endParaRPr>
          </a:p>
          <a:p>
            <a:pPr marL="355600" marR="1212850" indent="-342900">
              <a:lnSpc>
                <a:spcPts val="287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Help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removal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host ribosomes;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avoid 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aggregation;</a:t>
            </a:r>
            <a:r>
              <a:rPr sz="2400" spc="-2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prevent  oxidantion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400" spc="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polyphenols</a:t>
            </a:r>
            <a:endParaRPr sz="2400">
              <a:latin typeface="Palatino Linotype"/>
              <a:cs typeface="Palatino Linotype"/>
            </a:endParaRPr>
          </a:p>
          <a:p>
            <a:pPr marL="355600" marR="266700" indent="-342900">
              <a:lnSpc>
                <a:spcPts val="287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Reducing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agents: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(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Thioglycolic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acid, Ascorbic acid,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cysteine</a:t>
            </a:r>
            <a:r>
              <a:rPr sz="2400" spc="-204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hydrichlooride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sodium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sulphite,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2-mercaptaethanol)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480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These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prevent oxidation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extract 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preserve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infectivity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</a:t>
            </a:r>
            <a:r>
              <a:rPr sz="2400" spc="-1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1337818"/>
            <a:ext cx="244221" cy="4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335" y="2139950"/>
            <a:ext cx="244793" cy="412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335" y="2579371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35" y="3018155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335" y="3820159"/>
            <a:ext cx="244793" cy="412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335" y="4259579"/>
            <a:ext cx="244793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335" y="4698365"/>
            <a:ext cx="244793" cy="411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335" y="5137785"/>
            <a:ext cx="244793" cy="411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8541" y="830325"/>
            <a:ext cx="7634764" cy="590225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Substances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protecting against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phenolics:</a:t>
            </a:r>
            <a:endParaRPr sz="2400">
              <a:latin typeface="Palatino Linotype"/>
              <a:cs typeface="Palatino Linotype"/>
            </a:endParaRPr>
          </a:p>
          <a:p>
            <a:pPr marL="355600" marR="841375" indent="-342900">
              <a:lnSpc>
                <a:spcPts val="287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cysteine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hydrichlooride,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sodium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sulphite: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prevent action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phenol  oxidases.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484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PVP-polyvinyl pyrrolidine,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PEG: reduces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binding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virus with</a:t>
            </a:r>
            <a:r>
              <a:rPr sz="24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phenols</a:t>
            </a:r>
            <a:endParaRPr sz="2400">
              <a:latin typeface="Palatino Linotype"/>
              <a:cs typeface="Palatino Linotype"/>
            </a:endParaRPr>
          </a:p>
          <a:p>
            <a:pPr marL="584200" indent="-571500">
              <a:lnSpc>
                <a:spcPct val="100000"/>
              </a:lnSpc>
              <a:spcBef>
                <a:spcPts val="575"/>
              </a:spcBef>
              <a:buChar char="•"/>
              <a:tabLst>
                <a:tab pos="583565" algn="l"/>
                <a:tab pos="5842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Additives that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removes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protein and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ribosomes</a:t>
            </a:r>
            <a:endParaRPr sz="2400">
              <a:latin typeface="Palatino Linotype"/>
              <a:cs typeface="Palatino Linotype"/>
            </a:endParaRPr>
          </a:p>
          <a:p>
            <a:pPr marL="355600" marR="7620" indent="-342900">
              <a:lnSpc>
                <a:spcPts val="287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Mg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bentonite-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reduces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contamination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virus extract with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nucleases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 ribosomes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(mainly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!9s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protein)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480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Charcoal: adsorb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host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pigments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90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Na </a:t>
            </a:r>
            <a:r>
              <a:rPr sz="24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EDTA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@ 0.01M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</a:t>
            </a:r>
            <a:r>
              <a:rPr sz="2400" spc="-1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7.4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6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Enzymes:</a:t>
            </a:r>
            <a:endParaRPr sz="2400">
              <a:latin typeface="Palatino Linotype"/>
              <a:cs typeface="Palatino Linotype"/>
            </a:endParaRPr>
          </a:p>
          <a:p>
            <a:pPr marL="355600" marR="199390" indent="-342900">
              <a:lnSpc>
                <a:spcPts val="287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eg. Pectinase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used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degrade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mucilage in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sap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cocoa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leaves prior</a:t>
            </a:r>
            <a:r>
              <a:rPr sz="2400" spc="-2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  precipitation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CSSC, </a:t>
            </a:r>
            <a:r>
              <a:rPr sz="24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Trypsin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-TuMv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107" y="4532986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107" y="5335867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0107" y="2852421"/>
            <a:ext cx="244793" cy="411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0107" y="3291205"/>
            <a:ext cx="244793" cy="412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0107" y="3730625"/>
            <a:ext cx="244793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2837" y="2052954"/>
            <a:ext cx="7831931" cy="448135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6870" marR="5080" indent="-342900">
              <a:lnSpc>
                <a:spcPts val="2870"/>
              </a:lnSpc>
              <a:spcBef>
                <a:spcPts val="20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Aim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to establish organic union between 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cut surfaces of tissues of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two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different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hosts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Shoot-Scion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Root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bearing portion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-</a:t>
            </a:r>
            <a:r>
              <a:rPr sz="2400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stock</a:t>
            </a:r>
            <a:endParaRPr sz="2400">
              <a:latin typeface="Palatino Linotype"/>
              <a:cs typeface="Palatino Linotype"/>
            </a:endParaRPr>
          </a:p>
          <a:p>
            <a:pPr marL="356870" marR="445134" indent="-342900">
              <a:lnSpc>
                <a:spcPts val="2870"/>
              </a:lnSpc>
              <a:spcBef>
                <a:spcPts val="6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either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stock or scion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infected 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usually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moves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 the</a:t>
            </a:r>
            <a:r>
              <a:rPr sz="2400" spc="-1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healthy  portion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express</a:t>
            </a: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symptoms</a:t>
            </a:r>
            <a:endParaRPr sz="2400">
              <a:latin typeface="Palatino Linotype"/>
              <a:cs typeface="Palatino Linotype"/>
            </a:endParaRPr>
          </a:p>
          <a:p>
            <a:pPr marL="356870" marR="137795" indent="-342900">
              <a:lnSpc>
                <a:spcPts val="2870"/>
              </a:lnSpc>
              <a:spcBef>
                <a:spcPts val="5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pre-requisite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for successful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graft transmission is 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perfect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union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400" spc="-2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cambium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layers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stock 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scion.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Eg. </a:t>
            </a:r>
            <a:r>
              <a:rPr sz="2400" spc="-65" dirty="0">
                <a:solidFill>
                  <a:srgbClr val="455F51"/>
                </a:solidFill>
                <a:latin typeface="Palatino Linotype"/>
                <a:cs typeface="Palatino Linotype"/>
              </a:rPr>
              <a:t>CTV,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Apple mosaic virus</a:t>
            </a:r>
            <a:r>
              <a:rPr sz="2400" spc="-1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etc.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56409" y="0"/>
            <a:ext cx="5754053" cy="1244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58428" y="624205"/>
            <a:ext cx="3825716" cy="1356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7358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5960" marR="5080" indent="-1202690">
              <a:lnSpc>
                <a:spcPct val="100899"/>
              </a:lnSpc>
              <a:spcBef>
                <a:spcPts val="45"/>
              </a:spcBef>
            </a:pPr>
            <a:r>
              <a:rPr spc="-5" dirty="0"/>
              <a:t>VEGETATIVE AND</a:t>
            </a:r>
            <a:r>
              <a:rPr spc="-90" dirty="0"/>
              <a:t> </a:t>
            </a:r>
            <a:r>
              <a:rPr spc="-5" dirty="0"/>
              <a:t>GRAFT  </a:t>
            </a:r>
            <a:r>
              <a:rPr dirty="0"/>
              <a:t>TRANSMISSION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107" y="2029461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107" y="2468880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107" y="2907664"/>
            <a:ext cx="244793" cy="412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107" y="3347084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107" y="3785870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107" y="4224654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0107" y="4663441"/>
            <a:ext cx="244793" cy="412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107" y="5102860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836" y="1520317"/>
            <a:ext cx="4508659" cy="43954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Cuscuta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spp.(Benett (1940)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About 20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spp.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C.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campestris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&amp;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C.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subinclusa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</a:t>
            </a:r>
            <a:r>
              <a:rPr sz="2400" spc="-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common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E.g.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Phytoplasma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Vegetative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propagations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Cuttings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Tubers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Corms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etc.</a:t>
            </a:r>
            <a:endParaRPr sz="2400">
              <a:latin typeface="Palatino Linotype"/>
              <a:cs typeface="Palatino Linotype"/>
            </a:endParaRPr>
          </a:p>
          <a:p>
            <a:pPr marL="520065" indent="-5073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Bulbs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3544" y="25400"/>
            <a:ext cx="5762149" cy="13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77200" y="10159"/>
            <a:ext cx="51763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DODDER</a:t>
            </a:r>
            <a:r>
              <a:rPr spc="-75" dirty="0"/>
              <a:t> </a:t>
            </a:r>
            <a:r>
              <a:rPr dirty="0"/>
              <a:t>TRANSMISSION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516" y="419734"/>
            <a:ext cx="7739539" cy="13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5362" y="403605"/>
            <a:ext cx="715232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Plant Virus Transmission </a:t>
            </a:r>
            <a:r>
              <a:rPr dirty="0"/>
              <a:t>by</a:t>
            </a:r>
            <a:r>
              <a:rPr spc="-40" dirty="0"/>
              <a:t> </a:t>
            </a:r>
            <a:r>
              <a:rPr spc="-5" dirty="0"/>
              <a:t>Vectors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540" y="1282383"/>
            <a:ext cx="7308533" cy="5948423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 BY VECTORS:</a:t>
            </a:r>
            <a:r>
              <a:rPr sz="3600" b="1" spc="-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36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GENERAL</a:t>
            </a:r>
            <a:endParaRPr sz="36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36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Arthropods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important</a:t>
            </a:r>
            <a:endParaRPr sz="24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insects with sucking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mouthparts</a:t>
            </a:r>
            <a:endParaRPr sz="2400">
              <a:latin typeface="Palatino Linotype"/>
              <a:cs typeface="Palatino Linotype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Aphids most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important,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most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studied</a:t>
            </a:r>
            <a:endParaRPr sz="2400">
              <a:latin typeface="Palatino Linotype"/>
              <a:cs typeface="Palatino Linotype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Leafhoppers next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most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important</a:t>
            </a:r>
            <a:endParaRPr sz="24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Some by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insects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with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biting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mouthparts</a:t>
            </a:r>
            <a:endParaRPr sz="24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important</a:t>
            </a:r>
            <a:r>
              <a:rPr sz="2400" spc="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</a:t>
            </a:r>
            <a:endParaRPr sz="24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“Fungi”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(protists)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may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soilborne</a:t>
            </a:r>
            <a:r>
              <a:rPr sz="2400" spc="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</a:t>
            </a:r>
            <a:endParaRPr sz="2400">
              <a:latin typeface="Palatino Linotype"/>
              <a:cs typeface="Palatino Linotype"/>
            </a:endParaRPr>
          </a:p>
          <a:p>
            <a:pPr marL="756285" marR="109220" lvl="1" indent="-286385">
              <a:lnSpc>
                <a:spcPts val="2580"/>
              </a:lnSpc>
              <a:spcBef>
                <a:spcPts val="59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Life cycle of vector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and virus/vector relationships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determine</a:t>
            </a:r>
            <a:r>
              <a:rPr sz="2400" spc="-1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  epidemiology</a:t>
            </a:r>
            <a:endParaRPr sz="24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 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given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species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generally has only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single type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400" spc="-17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Plant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/>
              <a:t>More than 1000 different viruses cause plant diseases.</a:t>
            </a:r>
          </a:p>
          <a:p>
            <a:pPr algn="just"/>
            <a:r>
              <a:rPr lang="en-GB" sz="2400" dirty="0"/>
              <a:t>Including diseases of citrus trees, cocoa trees, rice, barely, tobacco, turnips, cauliflower, potatoes, tomatoes and many fruits, vegetables, trees and grains.</a:t>
            </a:r>
          </a:p>
          <a:p>
            <a:pPr algn="just"/>
            <a:r>
              <a:rPr lang="en-GB" sz="2400" dirty="0"/>
              <a:t>These diseases result in huge economic losses.</a:t>
            </a:r>
          </a:p>
          <a:p>
            <a:pPr algn="just"/>
            <a:r>
              <a:rPr lang="en-GB" sz="2400" dirty="0"/>
              <a:t>Plant viruses are usually transmitted via insects (e.g. aphids, leaf hoppers, whiteflies), mites, nematodes (i.e. round worms), infected seeds, cuttings and tubers, and contaminated tools (e.g. hoes, clippers and saws).</a:t>
            </a:r>
          </a:p>
        </p:txBody>
      </p:sp>
    </p:spTree>
    <p:extLst>
      <p:ext uri="{BB962C8B-B14F-4D97-AF65-F5344CB8AC3E}">
        <p14:creationId xmlns:p14="http://schemas.microsoft.com/office/powerpoint/2010/main" xmlns="" val="16925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40" y="118570"/>
            <a:ext cx="5792153" cy="68890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Palatino Linotype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455F51"/>
                </a:solidFill>
                <a:latin typeface="Palatino Linotype"/>
                <a:cs typeface="Palatino Linotype"/>
              </a:rPr>
              <a:t>Insect </a:t>
            </a:r>
            <a:r>
              <a:rPr sz="4000" b="1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r>
              <a:rPr sz="4000" b="1" spc="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40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(vectors)</a:t>
            </a:r>
            <a:endParaRPr sz="40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Aphids most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important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Leafhoppers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Whiteflies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6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Thrips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Mealybugs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Beetles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Mites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(Arachnidae)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Ants, grasshoppers, etc. –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mechanical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Bees,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other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pollinators – pollen</a:t>
            </a:r>
            <a:r>
              <a:rPr sz="2800" spc="-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998" y="1188719"/>
            <a:ext cx="8370094" cy="498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1" y="100330"/>
            <a:ext cx="1546859" cy="929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4994" y="100330"/>
            <a:ext cx="2035969" cy="929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7575" y="100330"/>
            <a:ext cx="613886" cy="929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8553" y="100330"/>
            <a:ext cx="1199197" cy="929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4841" y="100330"/>
            <a:ext cx="1432559" cy="929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4014" y="100330"/>
            <a:ext cx="617219" cy="929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324" y="100330"/>
            <a:ext cx="1233488" cy="929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7482" y="100330"/>
            <a:ext cx="1882616" cy="929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3450" y="215901"/>
            <a:ext cx="748807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Phylum </a:t>
            </a:r>
            <a:r>
              <a:rPr sz="3200" b="1" i="1" dirty="0">
                <a:latin typeface="Arial"/>
                <a:cs typeface="Arial"/>
              </a:rPr>
              <a:t>Arthropoda</a:t>
            </a:r>
            <a:r>
              <a:rPr sz="3200" b="1" dirty="0">
                <a:latin typeface="Trebuchet MS"/>
                <a:cs typeface="Trebuchet MS"/>
              </a:rPr>
              <a:t>, </a:t>
            </a:r>
            <a:r>
              <a:rPr sz="3200" b="1" spc="-5" dirty="0">
                <a:latin typeface="Trebuchet MS"/>
                <a:cs typeface="Trebuchet MS"/>
              </a:rPr>
              <a:t>Class </a:t>
            </a:r>
            <a:r>
              <a:rPr sz="3200" b="1" i="1" dirty="0">
                <a:latin typeface="Arial"/>
                <a:cs typeface="Arial"/>
              </a:rPr>
              <a:t>Insecta</a:t>
            </a:r>
            <a:r>
              <a:rPr sz="3200" b="1" dirty="0">
                <a:latin typeface="Trebuchet MS"/>
                <a:cs typeface="Trebuchet MS"/>
              </a:rPr>
              <a:t>, </a:t>
            </a:r>
            <a:r>
              <a:rPr sz="3200" b="1" spc="-5" dirty="0">
                <a:latin typeface="Trebuchet MS"/>
                <a:cs typeface="Trebuchet MS"/>
              </a:rPr>
              <a:t>Order</a:t>
            </a:r>
            <a:r>
              <a:rPr sz="3200" b="1" spc="-55" dirty="0">
                <a:latin typeface="Trebuchet MS"/>
                <a:cs typeface="Trebuchet MS"/>
              </a:rPr>
              <a:t> </a:t>
            </a:r>
            <a:r>
              <a:rPr sz="3200" b="1" i="1" dirty="0">
                <a:latin typeface="Arial"/>
                <a:cs typeface="Arial"/>
              </a:rPr>
              <a:t>Hemiptera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80744"/>
            <a:ext cx="8215408" cy="5003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704" y="0"/>
            <a:ext cx="2318385" cy="121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4108" y="0"/>
            <a:ext cx="3063240" cy="121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5365" y="0"/>
            <a:ext cx="920115" cy="1217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3974" y="0"/>
            <a:ext cx="1656397" cy="1217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2215" y="0"/>
            <a:ext cx="2162651" cy="1216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9647" y="13208"/>
            <a:ext cx="730091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Phylum </a:t>
            </a:r>
            <a:r>
              <a:rPr b="1" i="1" dirty="0">
                <a:latin typeface="Arial"/>
                <a:cs typeface="Arial"/>
              </a:rPr>
              <a:t>Arthropoda</a:t>
            </a:r>
            <a:r>
              <a:rPr b="1" dirty="0">
                <a:latin typeface="Trebuchet MS"/>
                <a:cs typeface="Trebuchet MS"/>
              </a:rPr>
              <a:t>, Class</a:t>
            </a:r>
            <a:r>
              <a:rPr b="1" spc="-95" dirty="0">
                <a:latin typeface="Trebuchet MS"/>
                <a:cs typeface="Trebuchet MS"/>
              </a:rPr>
              <a:t> </a:t>
            </a:r>
            <a:r>
              <a:rPr b="1" i="1" dirty="0">
                <a:latin typeface="Arial"/>
                <a:cs typeface="Arial"/>
              </a:rPr>
              <a:t>Insecta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626107"/>
            <a:ext cx="8189500" cy="419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19" y="440056"/>
            <a:ext cx="1543050" cy="92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760" y="440056"/>
            <a:ext cx="2038349" cy="929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3724" y="440056"/>
            <a:ext cx="617220" cy="929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8034" y="440056"/>
            <a:ext cx="1199197" cy="929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3844" y="440056"/>
            <a:ext cx="1862137" cy="929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3073" y="440056"/>
            <a:ext cx="617219" cy="929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382" y="440056"/>
            <a:ext cx="1233488" cy="929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5588" y="440056"/>
            <a:ext cx="2138838" cy="929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0551" y="556007"/>
            <a:ext cx="797480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Trebuchet MS"/>
                <a:cs typeface="Trebuchet MS"/>
              </a:rPr>
              <a:t>Phylum </a:t>
            </a:r>
            <a:r>
              <a:rPr sz="3200" b="1" i="1" spc="-50" dirty="0">
                <a:latin typeface="Arial"/>
                <a:cs typeface="Arial"/>
              </a:rPr>
              <a:t>Arthropoda</a:t>
            </a:r>
            <a:r>
              <a:rPr sz="3200" b="1" spc="-50" dirty="0">
                <a:latin typeface="Trebuchet MS"/>
                <a:cs typeface="Trebuchet MS"/>
              </a:rPr>
              <a:t>, </a:t>
            </a:r>
            <a:r>
              <a:rPr sz="3200" b="1" spc="-35" dirty="0">
                <a:latin typeface="Trebuchet MS"/>
                <a:cs typeface="Trebuchet MS"/>
              </a:rPr>
              <a:t>Class </a:t>
            </a:r>
            <a:r>
              <a:rPr sz="3200" b="1" i="1" spc="-55" dirty="0">
                <a:latin typeface="Arial"/>
                <a:cs typeface="Arial"/>
              </a:rPr>
              <a:t>Arachnida</a:t>
            </a:r>
            <a:r>
              <a:rPr sz="3200" b="1" spc="-55" dirty="0">
                <a:latin typeface="Trebuchet MS"/>
                <a:cs typeface="Trebuchet MS"/>
              </a:rPr>
              <a:t>, </a:t>
            </a:r>
            <a:r>
              <a:rPr sz="3200" b="1" spc="-30" dirty="0">
                <a:latin typeface="Trebuchet MS"/>
                <a:cs typeface="Trebuchet MS"/>
              </a:rPr>
              <a:t>Order</a:t>
            </a:r>
            <a:r>
              <a:rPr sz="3200" b="1" spc="-350" dirty="0">
                <a:latin typeface="Trebuchet MS"/>
                <a:cs typeface="Trebuchet MS"/>
              </a:rPr>
              <a:t> </a:t>
            </a:r>
            <a:r>
              <a:rPr sz="3200" b="1" i="1" spc="-55" dirty="0">
                <a:latin typeface="Arial"/>
                <a:cs typeface="Arial"/>
              </a:rPr>
              <a:t>Acariformes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00555"/>
            <a:ext cx="8227694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8147" y="100330"/>
            <a:ext cx="1543050" cy="929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8287" y="100330"/>
            <a:ext cx="1867853" cy="929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3231" y="100330"/>
            <a:ext cx="615314" cy="929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5159" y="100330"/>
            <a:ext cx="1199197" cy="929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0970" y="100330"/>
            <a:ext cx="2171699" cy="929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9760" y="100330"/>
            <a:ext cx="612934" cy="929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9783" y="100330"/>
            <a:ext cx="1233488" cy="929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7990" y="100330"/>
            <a:ext cx="1945481" cy="929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20268" y="215901"/>
            <a:ext cx="78981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latin typeface="Trebuchet MS"/>
                <a:cs typeface="Trebuchet MS"/>
              </a:rPr>
              <a:t>Phylum </a:t>
            </a:r>
            <a:r>
              <a:rPr sz="3200" b="1" i="1" spc="-40" dirty="0">
                <a:latin typeface="Arial"/>
                <a:cs typeface="Arial"/>
              </a:rPr>
              <a:t>Nematoda</a:t>
            </a:r>
            <a:r>
              <a:rPr sz="3200" b="1" spc="-40" dirty="0">
                <a:latin typeface="Trebuchet MS"/>
                <a:cs typeface="Trebuchet MS"/>
              </a:rPr>
              <a:t>, </a:t>
            </a:r>
            <a:r>
              <a:rPr sz="3200" b="1" spc="-35" dirty="0">
                <a:latin typeface="Trebuchet MS"/>
                <a:cs typeface="Trebuchet MS"/>
              </a:rPr>
              <a:t>Class </a:t>
            </a:r>
            <a:r>
              <a:rPr sz="3200" b="1" i="1" spc="-60" dirty="0">
                <a:latin typeface="Arial"/>
                <a:cs typeface="Arial"/>
              </a:rPr>
              <a:t>Secernentea</a:t>
            </a:r>
            <a:r>
              <a:rPr sz="3200" b="1" spc="-60" dirty="0">
                <a:latin typeface="Trebuchet MS"/>
                <a:cs typeface="Trebuchet MS"/>
              </a:rPr>
              <a:t>, </a:t>
            </a:r>
            <a:r>
              <a:rPr sz="3200" b="1" spc="-30" dirty="0">
                <a:latin typeface="Trebuchet MS"/>
                <a:cs typeface="Trebuchet MS"/>
              </a:rPr>
              <a:t>Order</a:t>
            </a:r>
            <a:r>
              <a:rPr sz="3200" b="1" spc="-555" dirty="0">
                <a:latin typeface="Trebuchet MS"/>
                <a:cs typeface="Trebuchet MS"/>
              </a:rPr>
              <a:t> </a:t>
            </a:r>
            <a:r>
              <a:rPr sz="3200" b="1" i="1" spc="-70" dirty="0">
                <a:latin typeface="Arial"/>
                <a:cs typeface="Arial"/>
              </a:rPr>
              <a:t>Tylenchida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195" y="276860"/>
            <a:ext cx="3716179" cy="802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808" y="1014730"/>
            <a:ext cx="7610475" cy="80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540" y="266193"/>
            <a:ext cx="7722870" cy="5942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21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D671B"/>
                </a:solidFill>
                <a:latin typeface="Khmer UI"/>
                <a:cs typeface="Khmer UI"/>
              </a:rPr>
              <a:t>Types </a:t>
            </a:r>
            <a:r>
              <a:rPr sz="2800" dirty="0">
                <a:solidFill>
                  <a:srgbClr val="4D671B"/>
                </a:solidFill>
                <a:latin typeface="Khmer UI"/>
                <a:cs typeface="Khmer UI"/>
              </a:rPr>
              <a:t>of </a:t>
            </a:r>
            <a:r>
              <a:rPr sz="2800" spc="-5" dirty="0">
                <a:solidFill>
                  <a:srgbClr val="4D671B"/>
                </a:solidFill>
                <a:latin typeface="Khmer UI"/>
                <a:cs typeface="Khmer UI"/>
              </a:rPr>
              <a:t>vector relationships</a:t>
            </a:r>
            <a:endParaRPr sz="2800">
              <a:latin typeface="Khmer UI"/>
              <a:cs typeface="Khmer UI"/>
            </a:endParaRPr>
          </a:p>
          <a:p>
            <a:pPr marL="55372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solidFill>
                  <a:srgbClr val="4D671B"/>
                </a:solidFill>
                <a:latin typeface="Khmer UI"/>
                <a:cs typeface="Khmer UI"/>
              </a:rPr>
              <a:t>Terms apply mainly, but not exclusively, to aphid</a:t>
            </a:r>
            <a:r>
              <a:rPr sz="2800" spc="70" dirty="0">
                <a:solidFill>
                  <a:srgbClr val="4D671B"/>
                </a:solidFill>
                <a:latin typeface="Khmer UI"/>
                <a:cs typeface="Khmer UI"/>
              </a:rPr>
              <a:t> </a:t>
            </a:r>
            <a:r>
              <a:rPr sz="2800" spc="-5" dirty="0">
                <a:solidFill>
                  <a:srgbClr val="4D671B"/>
                </a:solidFill>
                <a:latin typeface="Khmer UI"/>
                <a:cs typeface="Khmer UI"/>
              </a:rPr>
              <a:t>transmission</a:t>
            </a:r>
            <a:endParaRPr sz="2800">
              <a:latin typeface="Khmer UI"/>
              <a:cs typeface="Khmer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97727"/>
              <a:buFont typeface="Palatino Linotype"/>
              <a:buChar char="•"/>
              <a:tabLst>
                <a:tab pos="355600" algn="l"/>
              </a:tabLst>
            </a:pPr>
            <a:r>
              <a:rPr sz="4400" b="1" dirty="0">
                <a:solidFill>
                  <a:srgbClr val="455F51"/>
                </a:solidFill>
                <a:latin typeface="Palatino Linotype"/>
                <a:cs typeface="Palatino Linotype"/>
              </a:rPr>
              <a:t>Non-persistent</a:t>
            </a:r>
            <a:r>
              <a:rPr sz="4400" b="1" spc="-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4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4400">
              <a:latin typeface="Palatino Linotype"/>
              <a:cs typeface="Palatino Linotype"/>
            </a:endParaRPr>
          </a:p>
          <a:p>
            <a:pPr marL="756285" marR="5080" indent="-287020">
              <a:lnSpc>
                <a:spcPts val="3829"/>
              </a:lnSpc>
              <a:spcBef>
                <a:spcPts val="810"/>
              </a:spcBef>
            </a:pPr>
            <a:r>
              <a:rPr sz="3200" dirty="0">
                <a:solidFill>
                  <a:srgbClr val="455F51"/>
                </a:solidFill>
                <a:latin typeface="Courier New"/>
                <a:cs typeface="Courier New"/>
              </a:rPr>
              <a:t>o</a:t>
            </a:r>
            <a:r>
              <a:rPr sz="3200" dirty="0">
                <a:solidFill>
                  <a:srgbClr val="455F51"/>
                </a:solidFill>
                <a:latin typeface="Palatino Linotype"/>
                <a:cs typeface="Palatino Linotype"/>
              </a:rPr>
              <a:t>virus acquired 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quickly, retained </a:t>
            </a:r>
            <a:r>
              <a:rPr sz="3200" dirty="0">
                <a:solidFill>
                  <a:srgbClr val="455F51"/>
                </a:solidFill>
                <a:latin typeface="Palatino Linotype"/>
                <a:cs typeface="Palatino Linotype"/>
              </a:rPr>
              <a:t>short period 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(hours),  transmitted </a:t>
            </a:r>
            <a:r>
              <a:rPr sz="3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quickly</a:t>
            </a:r>
            <a:endParaRPr sz="32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3200" spc="-5" dirty="0">
                <a:solidFill>
                  <a:srgbClr val="455F51"/>
                </a:solidFill>
                <a:latin typeface="Courier New"/>
                <a:cs typeface="Courier New"/>
              </a:rPr>
              <a:t>o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“stylet-borne”</a:t>
            </a:r>
            <a:r>
              <a:rPr sz="3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3200">
              <a:latin typeface="Palatino Linotype"/>
              <a:cs typeface="Palatino Linotype"/>
            </a:endParaRPr>
          </a:p>
          <a:p>
            <a:pPr marL="756285" marR="453390" indent="-287020">
              <a:lnSpc>
                <a:spcPts val="3829"/>
              </a:lnSpc>
              <a:spcBef>
                <a:spcPts val="895"/>
              </a:spcBef>
            </a:pPr>
            <a:r>
              <a:rPr sz="3200" dirty="0">
                <a:solidFill>
                  <a:srgbClr val="455F51"/>
                </a:solidFill>
                <a:latin typeface="Courier New"/>
                <a:cs typeface="Courier New"/>
              </a:rPr>
              <a:t>o</a:t>
            </a:r>
            <a:r>
              <a:rPr sz="3200" dirty="0">
                <a:solidFill>
                  <a:srgbClr val="455F51"/>
                </a:solidFill>
                <a:latin typeface="Palatino Linotype"/>
                <a:cs typeface="Palatino Linotype"/>
              </a:rPr>
              <a:t>virus acquired and 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3200" dirty="0">
                <a:solidFill>
                  <a:srgbClr val="455F51"/>
                </a:solidFill>
                <a:latin typeface="Palatino Linotype"/>
                <a:cs typeface="Palatino Linotype"/>
              </a:rPr>
              <a:t>during </a:t>
            </a:r>
            <a:r>
              <a:rPr sz="3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exploratory  probes </a:t>
            </a:r>
            <a:r>
              <a:rPr sz="3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to</a:t>
            </a:r>
            <a:r>
              <a:rPr sz="3200" dirty="0">
                <a:solidFill>
                  <a:srgbClr val="455F51"/>
                </a:solidFill>
                <a:latin typeface="Palatino Linotype"/>
                <a:cs typeface="Palatino Linotype"/>
              </a:rPr>
              <a:t> epidermis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7906" y="3175039"/>
            <a:ext cx="182403" cy="308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5236" y="3175127"/>
            <a:ext cx="182804" cy="309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335" y="2186940"/>
            <a:ext cx="182880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35" y="2515871"/>
            <a:ext cx="182880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335" y="2845436"/>
            <a:ext cx="182880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8082" y="3175001"/>
            <a:ext cx="182879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7151" y="3503930"/>
            <a:ext cx="182879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335" y="3503930"/>
            <a:ext cx="182880" cy="309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335" y="3832859"/>
            <a:ext cx="182880" cy="30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5335" y="4161790"/>
            <a:ext cx="182880" cy="30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5335" y="4491354"/>
            <a:ext cx="182880" cy="30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5335" y="4820920"/>
            <a:ext cx="182880" cy="30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5335" y="5149850"/>
            <a:ext cx="182880" cy="30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18541" y="154686"/>
            <a:ext cx="5989796" cy="18844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455F51"/>
                </a:solidFill>
                <a:latin typeface="Palatino Linotype"/>
                <a:cs typeface="Palatino Linotype"/>
              </a:rPr>
              <a:t>PERSISTENT</a:t>
            </a:r>
            <a:r>
              <a:rPr sz="1800" b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1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acquired </a:t>
            </a:r>
            <a:r>
              <a:rPr sz="18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slowly,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retained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long period (weeks), transmitted</a:t>
            </a:r>
            <a:r>
              <a:rPr sz="1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slowly</a:t>
            </a:r>
            <a:endParaRPr sz="1800">
              <a:latin typeface="Palatino Linotype"/>
              <a:cs typeface="Palatino Linotype"/>
            </a:endParaRPr>
          </a:p>
          <a:p>
            <a:pPr marL="812800" lvl="1" indent="-342900">
              <a:lnSpc>
                <a:spcPct val="100000"/>
              </a:lnSpc>
              <a:spcBef>
                <a:spcPts val="434"/>
              </a:spcBef>
              <a:buClr>
                <a:srgbClr val="455F51"/>
              </a:buClr>
              <a:buFont typeface="Courier New"/>
              <a:buChar char="o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circulative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or </a:t>
            </a:r>
            <a:r>
              <a:rPr sz="18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propagative</a:t>
            </a:r>
            <a:r>
              <a:rPr sz="1800" spc="55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1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acquired and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during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feeding probes to</a:t>
            </a:r>
            <a:r>
              <a:rPr sz="1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phloem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30680" y="3173095"/>
            <a:ext cx="6243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sa</a:t>
            </a:r>
            <a:r>
              <a:rPr sz="1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l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i</a:t>
            </a:r>
            <a:r>
              <a:rPr sz="1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v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ary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92595" y="3502279"/>
            <a:ext cx="9920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8540" y="1797684"/>
            <a:ext cx="7040880" cy="4196662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persist in their vector for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&gt;100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hrs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some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cases for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whole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life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1800" spc="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vector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5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multiply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circulate in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vector</a:t>
            </a:r>
            <a:r>
              <a:rPr sz="1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body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Latent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period is</a:t>
            </a:r>
            <a:r>
              <a:rPr sz="18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present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Moulting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has </a:t>
            </a:r>
            <a:r>
              <a:rPr sz="1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no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effect of</a:t>
            </a:r>
            <a:r>
              <a:rPr sz="18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18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  <a:tab pos="2553335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After</a:t>
            </a:r>
            <a:r>
              <a:rPr sz="1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r>
              <a:rPr sz="1800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uptake--	alimentary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canal </a:t>
            </a:r>
            <a:r>
              <a:rPr sz="1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gut </a:t>
            </a:r>
            <a:r>
              <a:rPr sz="1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wall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cirulate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In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body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fluid</a:t>
            </a:r>
            <a:r>
              <a:rPr sz="1800" spc="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(Haemolymph)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glands causing contamination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18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salive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4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Also called</a:t>
            </a:r>
            <a:r>
              <a:rPr sz="18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as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Circulative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4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Circulative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propagative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0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Trans-ovarial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 transmission</a:t>
            </a:r>
            <a:endParaRPr sz="1800">
              <a:latin typeface="Palatino Linotype"/>
              <a:cs typeface="Palatino Linotype"/>
            </a:endParaRPr>
          </a:p>
          <a:p>
            <a:pPr marL="477520" indent="-464820">
              <a:lnSpc>
                <a:spcPct val="100000"/>
              </a:lnSpc>
              <a:spcBef>
                <a:spcPts val="434"/>
              </a:spcBef>
              <a:buChar char="•"/>
              <a:tabLst>
                <a:tab pos="476884" algn="l"/>
                <a:tab pos="477520" algn="l"/>
              </a:tabLst>
            </a:pPr>
            <a:r>
              <a:rPr sz="1800" dirty="0">
                <a:solidFill>
                  <a:srgbClr val="455F51"/>
                </a:solidFill>
                <a:latin typeface="Palatino Linotype"/>
                <a:cs typeface="Palatino Linotype"/>
              </a:rPr>
              <a:t>E.g. </a:t>
            </a:r>
            <a:r>
              <a:rPr sz="18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PLRV, RDV, </a:t>
            </a:r>
            <a:r>
              <a:rPr sz="18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PYDV,</a:t>
            </a:r>
            <a:r>
              <a:rPr sz="1800" spc="-1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BYDV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106" y="0"/>
            <a:ext cx="8223980" cy="685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541" y="1609091"/>
            <a:ext cx="8085296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Font typeface="Palatino Linotype"/>
              <a:buChar char="•"/>
              <a:tabLst>
                <a:tab pos="355600" algn="l"/>
              </a:tabLst>
            </a:pPr>
            <a:r>
              <a:rPr sz="2800" b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CIRCULATIVE </a:t>
            </a:r>
            <a:r>
              <a:rPr sz="28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: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(syn.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persistent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transmission)  virus transmission characterized by a long period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acquisition of 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by a vector (typically an insect), a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latent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period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800" spc="-1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several 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hours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before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vector is able to transmit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virus, and retention  of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by the vector for a long period, usually several days; 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circulates in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body of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vector (aphid vector feeding  on a plant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host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showing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internal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route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80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8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that  </a:t>
            </a:r>
            <a:r>
              <a:rPr sz="28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cause barley yellow</a:t>
            </a:r>
            <a:r>
              <a:rPr sz="28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455F51"/>
                </a:solidFill>
                <a:latin typeface="Palatino Linotype"/>
                <a:cs typeface="Palatino Linotype"/>
              </a:rPr>
              <a:t>dwarf)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954" y="2517139"/>
            <a:ext cx="224790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954" y="2852420"/>
            <a:ext cx="224790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954" y="3187700"/>
            <a:ext cx="224790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954" y="3522979"/>
            <a:ext cx="224790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954" y="3858260"/>
            <a:ext cx="224790" cy="37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954" y="4193541"/>
            <a:ext cx="224790" cy="376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2954" y="4528821"/>
            <a:ext cx="224790" cy="376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6255" y="271018"/>
            <a:ext cx="8005286" cy="463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41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Semi-persistent</a:t>
            </a:r>
            <a:r>
              <a:rPr sz="41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41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4100">
              <a:latin typeface="Palatino Linotype"/>
              <a:cs typeface="Palatino Linotype"/>
            </a:endParaRPr>
          </a:p>
          <a:p>
            <a:pPr marL="756285" marR="5080" indent="-287020">
              <a:lnSpc>
                <a:spcPct val="79500"/>
              </a:lnSpc>
              <a:spcBef>
                <a:spcPts val="645"/>
              </a:spcBef>
            </a:pPr>
            <a:r>
              <a:rPr sz="2200" spc="-5" dirty="0">
                <a:solidFill>
                  <a:srgbClr val="455F51"/>
                </a:solidFill>
                <a:latin typeface="Courier New"/>
                <a:cs typeface="Courier New"/>
              </a:rPr>
              <a:t>o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acquired fairly </a:t>
            </a:r>
            <a:r>
              <a:rPr sz="22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quickly,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retained moderate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period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(days), transmitted</a:t>
            </a:r>
            <a:r>
              <a:rPr sz="2200" spc="-3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fairly 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quickly</a:t>
            </a:r>
            <a:endParaRPr sz="22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105"/>
              </a:spcBef>
              <a:tabLst>
                <a:tab pos="7162165" algn="l"/>
              </a:tabLst>
            </a:pPr>
            <a:r>
              <a:rPr sz="2200" spc="-5" dirty="0">
                <a:solidFill>
                  <a:srgbClr val="455F51"/>
                </a:solidFill>
                <a:latin typeface="Courier New"/>
                <a:cs typeface="Courier New"/>
              </a:rPr>
              <a:t>o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acquired and transmitted</a:t>
            </a:r>
            <a:r>
              <a:rPr sz="2200" spc="-3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during</a:t>
            </a:r>
            <a:r>
              <a:rPr sz="2200" spc="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exploratory	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probes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persist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its vector for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10-100</a:t>
            </a:r>
            <a:r>
              <a:rPr sz="2200" spc="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hrs.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3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Acquired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from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phloem region with long</a:t>
            </a:r>
            <a:r>
              <a:rPr sz="2200" spc="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feeding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No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latent</a:t>
            </a:r>
            <a:r>
              <a:rPr sz="2200" spc="-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period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Do not circulate and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multiply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its</a:t>
            </a:r>
            <a:r>
              <a:rPr sz="2200" spc="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vector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Infectivity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lost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</a:t>
            </a:r>
            <a:r>
              <a:rPr sz="22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moulting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Particles accumulate at special</a:t>
            </a:r>
            <a:r>
              <a:rPr sz="2200" spc="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sites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High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vector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specificity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13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E.g. </a:t>
            </a:r>
            <a:r>
              <a:rPr sz="2200" spc="-60" dirty="0">
                <a:solidFill>
                  <a:srgbClr val="455F51"/>
                </a:solidFill>
                <a:latin typeface="Palatino Linotype"/>
                <a:cs typeface="Palatino Linotype"/>
              </a:rPr>
              <a:t>CTV, </a:t>
            </a:r>
            <a:r>
              <a:rPr sz="2200" spc="-50" dirty="0">
                <a:solidFill>
                  <a:srgbClr val="455F51"/>
                </a:solidFill>
                <a:latin typeface="Palatino Linotype"/>
                <a:cs typeface="Palatino Linotype"/>
              </a:rPr>
              <a:t>CaMV,</a:t>
            </a:r>
            <a:r>
              <a:rPr sz="2200" spc="-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BYV</a:t>
            </a:r>
            <a:endParaRPr sz="2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390" y="331471"/>
            <a:ext cx="8409146" cy="18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3230" y="1337311"/>
            <a:ext cx="3176588" cy="1854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6868" y="313386"/>
            <a:ext cx="7425690" cy="308738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387090" marR="5080" indent="-3375025" algn="just">
              <a:lnSpc>
                <a:spcPts val="7909"/>
              </a:lnSpc>
              <a:spcBef>
                <a:spcPts val="375"/>
              </a:spcBef>
            </a:pPr>
            <a:r>
              <a:rPr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 OF</a:t>
            </a:r>
            <a:r>
              <a:rPr sz="66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6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PLANT  </a:t>
            </a:r>
            <a:r>
              <a:rPr sz="6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VIRUSES</a:t>
            </a:r>
            <a:endParaRPr sz="6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6552" cy="675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491" y="624840"/>
            <a:ext cx="8139589" cy="13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791967"/>
            <a:ext cx="4495800" cy="5066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6289" y="609346"/>
            <a:ext cx="755332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OF </a:t>
            </a:r>
            <a:r>
              <a:rPr spc="-5" dirty="0"/>
              <a:t>INSECT</a:t>
            </a:r>
            <a:r>
              <a:rPr spc="-90" dirty="0"/>
              <a:t> </a:t>
            </a:r>
            <a:r>
              <a:rPr dirty="0"/>
              <a:t>TRANSMISSION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540" y="2281554"/>
            <a:ext cx="3623310" cy="11419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spcBef>
                <a:spcPts val="204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455F51"/>
                </a:solidFill>
                <a:latin typeface="Palatino Linotype"/>
                <a:cs typeface="Palatino Linotype"/>
              </a:rPr>
              <a:t>Myzus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persicae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: most efficient 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among all;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&gt;100</a:t>
            </a:r>
            <a:r>
              <a:rPr sz="2400" b="1" spc="-6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viruses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3061462"/>
            <a:ext cx="244221" cy="4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5" y="3863823"/>
            <a:ext cx="244316" cy="41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8541" y="2261742"/>
            <a:ext cx="7971949" cy="320408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1355725" indent="-342900">
              <a:lnSpc>
                <a:spcPts val="2870"/>
              </a:lnSpc>
              <a:spcBef>
                <a:spcPts val="204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These are the viruses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by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aphid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vectors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under</a:t>
            </a:r>
            <a:r>
              <a:rPr sz="2400" b="1" spc="-8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certain 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conditions</a:t>
            </a:r>
            <a:endParaRPr sz="2400">
              <a:latin typeface="Palatino Linotype"/>
              <a:cs typeface="Palatino Linotype"/>
            </a:endParaRPr>
          </a:p>
          <a:p>
            <a:pPr marL="355600" marR="1202055" indent="-342900">
              <a:lnSpc>
                <a:spcPct val="100000"/>
              </a:lnSpc>
              <a:spcBef>
                <a:spcPts val="46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A aphid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can transmit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only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if the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source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plant</a:t>
            </a:r>
            <a:r>
              <a:rPr sz="2400" b="1" spc="-114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is  infected </a:t>
            </a:r>
            <a:r>
              <a:rPr sz="2400" b="1" spc="-10" dirty="0">
                <a:solidFill>
                  <a:srgbClr val="455F51"/>
                </a:solidFill>
                <a:latin typeface="Palatino Linotype"/>
                <a:cs typeface="Palatino Linotype"/>
              </a:rPr>
              <a:t>by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second</a:t>
            </a:r>
            <a:r>
              <a:rPr sz="2400" b="1" spc="-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virus.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65"/>
              </a:spcBef>
              <a:buFont typeface="Palatino Linotype"/>
              <a:buChar char="•"/>
              <a:tabLst>
                <a:tab pos="518159" algn="l"/>
                <a:tab pos="518795" algn="l"/>
              </a:tabLst>
            </a:pP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So it is a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dependent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 and second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is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referred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as the helper</a:t>
            </a:r>
            <a:r>
              <a:rPr sz="2400" b="1" spc="-1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24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11604" y="622300"/>
            <a:ext cx="6297930" cy="1356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705166" y="607821"/>
            <a:ext cx="57097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CONCEPT </a:t>
            </a:r>
            <a:r>
              <a:rPr dirty="0"/>
              <a:t>OF HELPER</a:t>
            </a:r>
            <a:r>
              <a:rPr spc="-95" dirty="0"/>
              <a:t> </a:t>
            </a:r>
            <a:r>
              <a:rPr spc="-5" dirty="0"/>
              <a:t>VIRUS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297" y="2030729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297" y="2469514"/>
            <a:ext cx="244793" cy="412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6297" y="2908936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297" y="3348355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297" y="3786505"/>
            <a:ext cx="244793" cy="412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297" y="4225925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297" y="4665345"/>
            <a:ext cx="244793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9407" y="1561464"/>
            <a:ext cx="7056596" cy="519885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rugose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diseases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causing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mosaic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leaf</a:t>
            </a: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distortions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Bemisia</a:t>
            </a:r>
            <a:r>
              <a:rPr sz="2400" i="1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tabaci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i="1" spc="-35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vector relationship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moslty circulative;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semi persistent to</a:t>
            </a:r>
            <a:r>
              <a:rPr sz="2400" i="1" spc="-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persistent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Females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efficient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in</a:t>
            </a:r>
            <a:r>
              <a:rPr sz="2400" i="1" spc="-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LP-few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hrs.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Phloem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not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</a:t>
            </a:r>
            <a:r>
              <a:rPr sz="2400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sap</a:t>
            </a:r>
            <a:endParaRPr sz="2400">
              <a:latin typeface="Palatino Linotype"/>
              <a:cs typeface="Palatino Linotype"/>
            </a:endParaRPr>
          </a:p>
          <a:p>
            <a:pPr marL="12700" marR="4678045">
              <a:lnSpc>
                <a:spcPts val="3460"/>
              </a:lnSpc>
              <a:spcBef>
                <a:spcPts val="210"/>
              </a:spcBef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z="2400" b="1" spc="-60" dirty="0">
                <a:solidFill>
                  <a:srgbClr val="455F51"/>
                </a:solidFill>
                <a:latin typeface="Palatino Linotype"/>
                <a:cs typeface="Palatino Linotype"/>
              </a:rPr>
              <a:t>TLCV, </a:t>
            </a:r>
            <a:r>
              <a:rPr sz="2400" b="1" spc="-55" dirty="0">
                <a:solidFill>
                  <a:srgbClr val="455F51"/>
                </a:solidFill>
                <a:latin typeface="Palatino Linotype"/>
                <a:cs typeface="Palatino Linotype"/>
              </a:rPr>
              <a:t>MYMV, ClCV,</a:t>
            </a:r>
            <a:r>
              <a:rPr sz="2400" b="1" spc="-3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spc="-50" dirty="0">
                <a:solidFill>
                  <a:srgbClr val="455F51"/>
                </a:solidFill>
                <a:latin typeface="Palatino Linotype"/>
                <a:cs typeface="Palatino Linotype"/>
              </a:rPr>
              <a:t>BYVMV,  </a:t>
            </a:r>
            <a:r>
              <a:rPr sz="2400" b="1" spc="-55" dirty="0">
                <a:solidFill>
                  <a:srgbClr val="455F51"/>
                </a:solidFill>
                <a:latin typeface="Palatino Linotype"/>
                <a:cs typeface="Palatino Linotype"/>
              </a:rPr>
              <a:t>BGMV,</a:t>
            </a:r>
            <a:r>
              <a:rPr sz="2400" b="1" spc="-7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SYMV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2277" y="292100"/>
            <a:ext cx="2765108" cy="13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75933" y="275590"/>
            <a:ext cx="21793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WHITE</a:t>
            </a:r>
            <a:r>
              <a:rPr spc="-95" dirty="0"/>
              <a:t> </a:t>
            </a:r>
            <a:r>
              <a:rPr spc="-5" dirty="0"/>
              <a:t>FLY</a:t>
            </a:r>
          </a:p>
        </p:txBody>
      </p:sp>
      <p:sp>
        <p:nvSpPr>
          <p:cNvPr id="12" name="object 12"/>
          <p:cNvSpPr/>
          <p:nvPr/>
        </p:nvSpPr>
        <p:spPr>
          <a:xfrm>
            <a:off x="4895374" y="3038572"/>
            <a:ext cx="4232529" cy="3766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5" y="2318092"/>
            <a:ext cx="223838" cy="369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875" y="624840"/>
            <a:ext cx="7332345" cy="1356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8274" y="1746249"/>
            <a:ext cx="3444240" cy="425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198816" y="609346"/>
            <a:ext cx="674465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LEAF HOPPERS/ </a:t>
            </a:r>
            <a:r>
              <a:rPr spc="-5" dirty="0"/>
              <a:t>PLANT</a:t>
            </a:r>
            <a:r>
              <a:rPr spc="-70" dirty="0"/>
              <a:t> </a:t>
            </a:r>
            <a:r>
              <a:rPr spc="-5" dirty="0"/>
              <a:t>HOPPERS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8540" y="1921281"/>
            <a:ext cx="4592003" cy="514435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Semi &amp; persistent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7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Propagative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viruses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6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Causes mainly yellows, leaf</a:t>
            </a:r>
            <a:r>
              <a:rPr sz="2200" spc="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rolling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6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Phloem</a:t>
            </a:r>
            <a:r>
              <a:rPr sz="22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cells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6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Leafhopper: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6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RDV: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Nephotetix</a:t>
            </a:r>
            <a:r>
              <a:rPr sz="2200" i="1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cincticeps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26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Rice tungro: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N.</a:t>
            </a:r>
            <a:r>
              <a:rPr sz="2200" i="1" spc="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impicticeps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ts val="2630"/>
              </a:lnSpc>
              <a:spcBef>
                <a:spcPts val="260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Transovarial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transmission: RDV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ts val="2630"/>
              </a:lnSpc>
              <a:buChar char="•"/>
              <a:tabLst>
                <a:tab pos="504825" algn="l"/>
                <a:tab pos="505459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hopper: maize mosaic: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Pergrinus</a:t>
            </a:r>
            <a:r>
              <a:rPr sz="2200" i="1" spc="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maidis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545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Tree</a:t>
            </a:r>
            <a:r>
              <a:rPr sz="2200" spc="-5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hopper:</a:t>
            </a:r>
            <a:endParaRPr sz="2200">
              <a:latin typeface="Palatino Linotype"/>
              <a:cs typeface="Palatino Linotype"/>
            </a:endParaRPr>
          </a:p>
          <a:p>
            <a:pPr marL="504825" indent="-492125">
              <a:lnSpc>
                <a:spcPct val="100000"/>
              </a:lnSpc>
              <a:spcBef>
                <a:spcPts val="300"/>
              </a:spcBef>
              <a:buChar char="•"/>
              <a:tabLst>
                <a:tab pos="504825" algn="l"/>
                <a:tab pos="505459" algn="l"/>
              </a:tabLst>
            </a:pPr>
            <a:r>
              <a:rPr sz="2200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Tomato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pseudo curly top: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Micrutalis</a:t>
            </a:r>
            <a:r>
              <a:rPr sz="2200" i="1" spc="-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malleifera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98090" y="5193030"/>
            <a:ext cx="2742724" cy="11110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i="1" spc="-5" dirty="0">
                <a:latin typeface="Arial"/>
                <a:cs typeface="Arial"/>
              </a:rPr>
              <a:t>Micrutalis malleifera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treehopper  vector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i="1" dirty="0">
                <a:latin typeface="Arial"/>
                <a:cs typeface="Arial"/>
              </a:rPr>
              <a:t>Tomato </a:t>
            </a:r>
            <a:r>
              <a:rPr sz="1800" i="1" spc="-5" dirty="0">
                <a:latin typeface="Arial"/>
                <a:cs typeface="Arial"/>
              </a:rPr>
              <a:t>pseudo-curly </a:t>
            </a:r>
            <a:r>
              <a:rPr sz="1800" i="1" dirty="0">
                <a:latin typeface="Arial"/>
                <a:cs typeface="Arial"/>
              </a:rPr>
              <a:t>top  </a:t>
            </a:r>
            <a:r>
              <a:rPr sz="1800" i="1" spc="-5" dirty="0"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845" y="4064889"/>
            <a:ext cx="3322320" cy="11413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spcBef>
                <a:spcPts val="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Thrips: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</a:t>
            </a:r>
            <a:r>
              <a:rPr sz="2400" spc="-6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genus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Tospovirus</a:t>
            </a: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5316" y="600075"/>
            <a:ext cx="4448651" cy="465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67329" y="4564760"/>
            <a:ext cx="2394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Frankinella occidentalis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5" y="2697480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5" y="3136900"/>
            <a:ext cx="244793" cy="412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335" y="3575685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540" y="2188591"/>
            <a:ext cx="4516279" cy="253338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Acq.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Feeding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: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upto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24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hrs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7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Persistent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7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Cowpea mosaic virus: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Ceratoma</a:t>
            </a:r>
            <a:r>
              <a:rPr sz="2400" i="1" spc="-1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trifurcata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80"/>
              </a:spcBef>
              <a:buFont typeface="Palatino Linotype"/>
              <a:buChar char="•"/>
              <a:tabLst>
                <a:tab pos="518159" algn="l"/>
                <a:tab pos="518795" algn="l"/>
              </a:tabLst>
            </a:pPr>
            <a:r>
              <a:rPr sz="2400" i="1" spc="-45" dirty="0">
                <a:solidFill>
                  <a:srgbClr val="455F51"/>
                </a:solidFill>
                <a:latin typeface="Palatino Linotype"/>
                <a:cs typeface="Palatino Linotype"/>
              </a:rPr>
              <a:t>Turnip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yellow mosaic: Phyllotreta</a:t>
            </a:r>
            <a:r>
              <a:rPr sz="2400" i="1" spc="-7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sp.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0235" y="622300"/>
            <a:ext cx="5360669" cy="13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3796" y="607821"/>
            <a:ext cx="47739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BEETLE</a:t>
            </a:r>
            <a:r>
              <a:rPr spc="-45" dirty="0"/>
              <a:t> </a:t>
            </a:r>
            <a:r>
              <a:rPr spc="-5" dirty="0"/>
              <a:t>TRANSMISSION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3575939"/>
            <a:ext cx="244221" cy="41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4431" y="3790950"/>
            <a:ext cx="244793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74431" y="4230370"/>
            <a:ext cx="244793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8541" y="2188591"/>
            <a:ext cx="3908584" cy="346569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as vectors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initiated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research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 Nematology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Virology Hewitt</a:t>
            </a:r>
            <a:r>
              <a:rPr sz="2400" spc="-1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et 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al.</a:t>
            </a:r>
            <a:r>
              <a:rPr sz="2400" i="1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(1958)</a:t>
            </a:r>
            <a:endParaRPr sz="2400">
              <a:latin typeface="Palatino Linotype"/>
              <a:cs typeface="Palatino Linotype"/>
            </a:endParaRPr>
          </a:p>
          <a:p>
            <a:pPr marL="355600" marR="40640" indent="-342900">
              <a:lnSpc>
                <a:spcPts val="259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Helped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understanding of the  transmission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etiology of an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important group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soil-borne plant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diseases.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08112" y="2261742"/>
            <a:ext cx="3841433" cy="42505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80059" indent="-342900">
              <a:lnSpc>
                <a:spcPct val="997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Two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single-stranded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RNA</a:t>
            </a:r>
            <a:r>
              <a:rPr sz="2400" spc="-2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genera, Nepovirus (NEPO)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 </a:t>
            </a: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Tobravirus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(TOBRA), 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have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</a:t>
            </a:r>
            <a:endParaRPr sz="2400">
              <a:latin typeface="Palatino Linotype"/>
              <a:cs typeface="Palatino Linotype"/>
            </a:endParaRPr>
          </a:p>
          <a:p>
            <a:pPr marL="518795" indent="-506095">
              <a:lnSpc>
                <a:spcPct val="100000"/>
              </a:lnSpc>
              <a:spcBef>
                <a:spcPts val="570"/>
              </a:spcBef>
              <a:buChar char="•"/>
              <a:tabLst>
                <a:tab pos="518795" algn="l"/>
                <a:tab pos="51943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Nepoviruses: Comoviridae</a:t>
            </a: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family</a:t>
            </a:r>
            <a:endParaRPr sz="2400">
              <a:latin typeface="Palatino Linotype"/>
              <a:cs typeface="Palatino Linotype"/>
            </a:endParaRPr>
          </a:p>
          <a:p>
            <a:pPr marL="355600" marR="989330" indent="-342900">
              <a:lnSpc>
                <a:spcPts val="287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Tobraviruses: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family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not</a:t>
            </a:r>
            <a:r>
              <a:rPr sz="2400" spc="-1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yet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assigned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83054" y="622300"/>
            <a:ext cx="5955030" cy="1356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876616" y="607821"/>
            <a:ext cx="5367813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8520" algn="l"/>
              </a:tabLst>
            </a:pPr>
            <a:r>
              <a:rPr spc="-5" dirty="0"/>
              <a:t>NEMATOD</a:t>
            </a:r>
            <a:r>
              <a:rPr dirty="0"/>
              <a:t>E	TRANSISSION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5" y="3425494"/>
            <a:ext cx="244316" cy="41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4432" y="2917445"/>
            <a:ext cx="244220" cy="410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8541" y="2261742"/>
            <a:ext cx="3803809" cy="45352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457200" indent="-342900">
              <a:lnSpc>
                <a:spcPts val="2870"/>
              </a:lnSpc>
              <a:spcBef>
                <a:spcPts val="20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Tobraviruses </a:t>
            </a: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(Tobacco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Rattle  viruses) 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</a:t>
            </a:r>
            <a:r>
              <a:rPr sz="2400" spc="-10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  (Lamberti and Roca,</a:t>
            </a:r>
            <a:r>
              <a:rPr sz="2400" spc="-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1987).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997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Tobraviruses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straight tubular  particles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with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two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size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ranges,</a:t>
            </a:r>
            <a:r>
              <a:rPr sz="2400" spc="-1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180-  210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nm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45-115 nm. </a:t>
            </a:r>
            <a:r>
              <a:rPr sz="2400" i="1" spc="-35" dirty="0">
                <a:solidFill>
                  <a:srgbClr val="455F51"/>
                </a:solidFill>
                <a:latin typeface="Palatino Linotype"/>
                <a:cs typeface="Palatino Linotype"/>
              </a:rPr>
              <a:t>Trichodorus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Paratrichodorus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</a:t>
            </a: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8112" y="2188591"/>
            <a:ext cx="3799523" cy="443416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3815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Nepoviruses (Nematode-  transmitted Polyhedral</a:t>
            </a:r>
            <a:r>
              <a:rPr sz="2400" spc="-9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viruses)</a:t>
            </a:r>
            <a:endParaRPr sz="2400">
              <a:latin typeface="Palatino Linotype"/>
              <a:cs typeface="Palatino Linotype"/>
            </a:endParaRPr>
          </a:p>
          <a:p>
            <a:pPr marL="355600" marR="357505" indent="-342900">
              <a:lnSpc>
                <a:spcPct val="9000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Nepoviruses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isometric  (polyhedral) particles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around 30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nm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diameter (1 nm=10-9 m, 1  μm=10-6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m).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only</a:t>
            </a:r>
            <a:r>
              <a:rPr sz="2400" spc="-4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known</a:t>
            </a:r>
            <a:endParaRPr sz="2400">
              <a:latin typeface="Palatino Linotype"/>
              <a:cs typeface="Palatino Linotype"/>
            </a:endParaRPr>
          </a:p>
          <a:p>
            <a:pPr marL="354965">
              <a:lnSpc>
                <a:spcPts val="2450"/>
              </a:lnSpc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nematode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vectors 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the</a:t>
            </a:r>
            <a:r>
              <a:rPr sz="2400" spc="-19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genera</a:t>
            </a:r>
            <a:endParaRPr sz="2400">
              <a:latin typeface="Palatino Linotype"/>
              <a:cs typeface="Palatino Linotype"/>
            </a:endParaRPr>
          </a:p>
          <a:p>
            <a:pPr marL="354965">
              <a:lnSpc>
                <a:spcPts val="2735"/>
              </a:lnSpc>
            </a:pP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Xiphinema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</a:t>
            </a:r>
            <a:r>
              <a:rPr sz="24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Longidorus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33224" y="622300"/>
            <a:ext cx="3256597" cy="1356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226784" y="607821"/>
            <a:ext cx="39360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TOBRAVIRUS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2702179"/>
            <a:ext cx="223723" cy="37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6" y="4109973"/>
            <a:ext cx="223723" cy="37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8541" y="2100198"/>
            <a:ext cx="3875246" cy="536852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marR="62230" indent="-342900">
              <a:lnSpc>
                <a:spcPct val="79500"/>
              </a:lnSpc>
              <a:spcBef>
                <a:spcPts val="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11 spp of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Xiphinema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13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NEPO 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viruses.</a:t>
            </a:r>
            <a:endParaRPr sz="22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797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11 spp of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Longidorus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10 NEPO  viruses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14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spp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200" i="1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Trichodorus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transmit 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various strains of </a:t>
            </a:r>
            <a:r>
              <a:rPr sz="22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two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TOBRA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viruses:  tobacco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rattle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and pea early</a:t>
            </a:r>
            <a:r>
              <a:rPr sz="22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browning.</a:t>
            </a:r>
            <a:endParaRPr sz="2200">
              <a:latin typeface="Palatino Linotype"/>
              <a:cs typeface="Palatino Linotype"/>
            </a:endParaRPr>
          </a:p>
          <a:p>
            <a:pPr marL="355600" marR="236854" indent="-342900">
              <a:lnSpc>
                <a:spcPct val="797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Lamberti (1987)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suggests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that since  several </a:t>
            </a:r>
            <a:r>
              <a:rPr sz="22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Trichodorid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spp.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same virus, and that </a:t>
            </a:r>
            <a:r>
              <a:rPr sz="22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both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are 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by the same nematode,  vector specificity is less developed </a:t>
            </a:r>
            <a:r>
              <a:rPr sz="2200" dirty="0">
                <a:solidFill>
                  <a:srgbClr val="455F51"/>
                </a:solidFill>
                <a:latin typeface="Palatino Linotype"/>
                <a:cs typeface="Palatino Linotype"/>
              </a:rPr>
              <a:t>in  </a:t>
            </a:r>
            <a:r>
              <a:rPr sz="2200" i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Trichodorids 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than in </a:t>
            </a:r>
            <a:r>
              <a:rPr sz="22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Longidorids</a:t>
            </a:r>
            <a:r>
              <a:rPr sz="22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.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8113" y="2261743"/>
            <a:ext cx="3823811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7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55F51"/>
                </a:solidFill>
                <a:latin typeface="Palatino Linotype"/>
                <a:cs typeface="Palatino Linotype"/>
              </a:rPr>
              <a:t>Trichodorids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may retain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  for up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 </a:t>
            </a:r>
            <a:r>
              <a:rPr sz="24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year.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Acquisition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time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may be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less than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 hour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to</a:t>
            </a:r>
            <a:r>
              <a:rPr sz="2400" spc="-1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several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days,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depending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on the feeding  characteristics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</a:t>
            </a:r>
            <a:r>
              <a:rPr sz="24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nematode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78844" y="622300"/>
            <a:ext cx="4764405" cy="1356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472119" y="607821"/>
            <a:ext cx="417718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VECTOR</a:t>
            </a:r>
            <a:r>
              <a:rPr spc="-75" dirty="0"/>
              <a:t> </a:t>
            </a:r>
            <a:r>
              <a:rPr spc="-5" dirty="0"/>
              <a:t>SPECIFICITY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256" y="1802257"/>
            <a:ext cx="7988141" cy="323357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Plant viruses move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cell-to-cell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slowly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through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plasmodesmata</a:t>
            </a:r>
            <a:endParaRPr sz="2400">
              <a:latin typeface="Palatino Linotype"/>
              <a:cs typeface="Palatino Linotype"/>
            </a:endParaRPr>
          </a:p>
          <a:p>
            <a:pPr marL="355600" marR="237490" indent="-342900">
              <a:lnSpc>
                <a:spcPts val="287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Most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move cell-to-cell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as complexes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non-structural</a:t>
            </a:r>
            <a:r>
              <a:rPr sz="2400" spc="-10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genomic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RNA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The viral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 that facilitates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movement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called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“</a:t>
            </a:r>
            <a:r>
              <a:rPr sz="2400" dirty="0">
                <a:solidFill>
                  <a:srgbClr val="FFFF00"/>
                </a:solidFill>
                <a:latin typeface="Palatino Linotype"/>
                <a:cs typeface="Palatino Linotype"/>
              </a:rPr>
              <a:t>movement</a:t>
            </a:r>
            <a:r>
              <a:rPr sz="2400" spc="-170" dirty="0">
                <a:solidFill>
                  <a:srgbClr val="FFFF00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Palatino Linotype"/>
                <a:cs typeface="Palatino Linotype"/>
              </a:rPr>
              <a:t>protein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”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(MP)</a:t>
            </a:r>
            <a:endParaRPr sz="24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Coat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 is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often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dispensable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for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cell-to-cell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movement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4460" y="852806"/>
            <a:ext cx="1018699" cy="1024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3101" y="852806"/>
            <a:ext cx="596741" cy="10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0261" y="852806"/>
            <a:ext cx="777239" cy="10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7920" y="852806"/>
            <a:ext cx="596741" cy="10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5080" y="852806"/>
            <a:ext cx="5181600" cy="10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4868" y="842517"/>
            <a:ext cx="588549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Cell-to-Cell Movement </a:t>
            </a:r>
            <a:r>
              <a:rPr sz="3600" dirty="0"/>
              <a:t>of </a:t>
            </a:r>
            <a:r>
              <a:rPr sz="3600" spc="-5" dirty="0"/>
              <a:t>Plant</a:t>
            </a:r>
            <a:r>
              <a:rPr sz="3600" spc="-45" dirty="0"/>
              <a:t> </a:t>
            </a:r>
            <a:r>
              <a:rPr sz="3600" spc="-5" dirty="0"/>
              <a:t>Viruses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6" y="2917445"/>
            <a:ext cx="244221" cy="4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8541" y="2188591"/>
            <a:ext cx="3882866" cy="34456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94005" indent="-342900">
              <a:lnSpc>
                <a:spcPts val="2590"/>
              </a:lnSpc>
              <a:spcBef>
                <a:spcPts val="425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i="1" spc="-30" dirty="0">
                <a:solidFill>
                  <a:srgbClr val="455F51"/>
                </a:solidFill>
                <a:latin typeface="Palatino Linotype"/>
                <a:cs typeface="Palatino Linotype"/>
              </a:rPr>
              <a:t>Teakle </a:t>
            </a:r>
            <a:r>
              <a:rPr sz="2400" b="1" i="1" dirty="0">
                <a:solidFill>
                  <a:srgbClr val="455F51"/>
                </a:solidFill>
                <a:latin typeface="Palatino Linotype"/>
                <a:cs typeface="Palatino Linotype"/>
              </a:rPr>
              <a:t>1960: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TNV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</a:t>
            </a:r>
            <a:r>
              <a:rPr sz="2400" b="1" spc="-8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by 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fungus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Olpidium</a:t>
            </a:r>
            <a:r>
              <a:rPr sz="2400" b="1" i="1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brassicae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90000"/>
              </a:lnSpc>
              <a:spcBef>
                <a:spcPts val="540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Barley yellow </a:t>
            </a:r>
            <a:r>
              <a:rPr sz="2400" b="1" i="1" dirty="0">
                <a:solidFill>
                  <a:srgbClr val="455F51"/>
                </a:solidFill>
                <a:latin typeface="Palatino Linotype"/>
                <a:cs typeface="Palatino Linotype"/>
              </a:rPr>
              <a:t>mosaic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virus:  </a:t>
            </a: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Transmitted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 the  plasmodiophorid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fungus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Polymyxa 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graminis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(Kusaba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et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al.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, 1971;  Adams,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1990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a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), which is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</a:t>
            </a:r>
            <a:r>
              <a:rPr sz="2400" spc="-9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obligate  root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parasite.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08112" y="2700654"/>
            <a:ext cx="383952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The 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acquired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when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the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plasmodia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fungus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are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growing inside the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barley root</a:t>
            </a:r>
            <a:r>
              <a:rPr sz="2400" spc="-8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cells  and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it is transmitted within the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zoospores or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resting spores that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it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produces.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09248" y="622300"/>
            <a:ext cx="5902643" cy="1356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02904" y="607821"/>
            <a:ext cx="531923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TRANSMISSION </a:t>
            </a:r>
            <a:r>
              <a:rPr spc="-5" dirty="0"/>
              <a:t>BY</a:t>
            </a:r>
            <a:r>
              <a:rPr spc="-90" dirty="0"/>
              <a:t> </a:t>
            </a:r>
            <a:r>
              <a:rPr spc="-5" dirty="0"/>
              <a:t>FUNGI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968" y="4735067"/>
            <a:ext cx="7437120" cy="153888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Palatino Linotype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Polymyxa graminis: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vector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several 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cereal viruses including</a:t>
            </a:r>
            <a:r>
              <a:rPr sz="2400" b="1" spc="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e.g.</a:t>
            </a:r>
            <a:endParaRPr sz="2400">
              <a:latin typeface="Palatino Linotype"/>
              <a:cs typeface="Palatino Linotype"/>
            </a:endParaRPr>
          </a:p>
          <a:p>
            <a:pPr marL="354965">
              <a:lnSpc>
                <a:spcPct val="100000"/>
              </a:lnSpc>
              <a:spcBef>
                <a:spcPts val="185"/>
              </a:spcBef>
            </a:pP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Bymovirus Benyvirus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,,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Furovirus</a:t>
            </a:r>
            <a:r>
              <a:rPr sz="2400" b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,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Pecluvirus </a:t>
            </a:r>
            <a:r>
              <a:rPr sz="2400" b="1" dirty="0">
                <a:solidFill>
                  <a:srgbClr val="455F51"/>
                </a:solidFill>
                <a:latin typeface="Palatino Linotype"/>
                <a:cs typeface="Palatino Linotype"/>
              </a:rPr>
              <a:t>and</a:t>
            </a:r>
            <a:r>
              <a:rPr sz="2400" b="1" spc="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Pomovirus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186547" cy="248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35" y="3060701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35" y="3500121"/>
            <a:ext cx="244793" cy="411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540" y="2261742"/>
            <a:ext cx="8097203" cy="31502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spcBef>
                <a:spcPts val="20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While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aphid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transmit non-circulative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either in non-persistent or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semi-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persistent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manner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465"/>
              </a:spcBef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Few viruses 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been known to be transmitted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both the</a:t>
            </a:r>
            <a:r>
              <a:rPr sz="2400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manners</a:t>
            </a:r>
            <a:endParaRPr sz="2400">
              <a:latin typeface="Palatino Linotype"/>
              <a:cs typeface="Palatino Linotype"/>
            </a:endParaRPr>
          </a:p>
          <a:p>
            <a:pPr marL="355600" marR="1029969" indent="-342900">
              <a:lnSpc>
                <a:spcPts val="287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This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typical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mode 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transmission </a:t>
            </a:r>
            <a:r>
              <a:rPr sz="2400" spc="-20" dirty="0">
                <a:solidFill>
                  <a:srgbClr val="455F51"/>
                </a:solidFill>
                <a:latin typeface="Palatino Linotype"/>
                <a:cs typeface="Palatino Linotype"/>
              </a:rPr>
              <a:t>was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first referred as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bimodal  transmission by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Chalfant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Chapman (1962)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case of CaMV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by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M.  persicae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and </a:t>
            </a:r>
            <a:r>
              <a:rPr sz="2400" i="1" spc="-5" dirty="0">
                <a:solidFill>
                  <a:srgbClr val="455F51"/>
                </a:solidFill>
                <a:latin typeface="Palatino Linotype"/>
                <a:cs typeface="Palatino Linotype"/>
              </a:rPr>
              <a:t>B.</a:t>
            </a:r>
            <a:r>
              <a:rPr sz="2400" i="1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i="1" dirty="0">
                <a:solidFill>
                  <a:srgbClr val="455F51"/>
                </a:solidFill>
                <a:latin typeface="Palatino Linotype"/>
                <a:cs typeface="Palatino Linotype"/>
              </a:rPr>
              <a:t>brassicae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622300"/>
            <a:ext cx="5920740" cy="13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3761" y="607821"/>
            <a:ext cx="5334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BIMODAL</a:t>
            </a:r>
            <a:r>
              <a:rPr spc="-80" dirty="0"/>
              <a:t> </a:t>
            </a:r>
            <a:r>
              <a:rPr dirty="0"/>
              <a:t>TRANSMISSION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479" y="3505961"/>
            <a:ext cx="224180" cy="37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479" y="4241673"/>
            <a:ext cx="224180" cy="37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479" y="4977511"/>
            <a:ext cx="224180" cy="37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4432" y="4184778"/>
            <a:ext cx="223723" cy="375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954" y="2367280"/>
            <a:ext cx="224790" cy="37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954" y="2770504"/>
            <a:ext cx="224790" cy="37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74431" y="2373630"/>
            <a:ext cx="224313" cy="37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4431" y="2709545"/>
            <a:ext cx="224313" cy="376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4431" y="3044825"/>
            <a:ext cx="224313" cy="376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038600" cy="743536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Seed transmission occurs in two</a:t>
            </a:r>
            <a:r>
              <a:rPr spc="-25" dirty="0"/>
              <a:t> </a:t>
            </a:r>
            <a:r>
              <a:rPr spc="-15" dirty="0"/>
              <a:t>ways</a:t>
            </a:r>
          </a:p>
          <a:p>
            <a:pPr marL="504825" indent="-492125">
              <a:lnSpc>
                <a:spcPct val="100000"/>
              </a:lnSpc>
              <a:spcBef>
                <a:spcPts val="540"/>
              </a:spcBef>
              <a:buChar char="•"/>
              <a:tabLst>
                <a:tab pos="504825" algn="l"/>
                <a:tab pos="505459" algn="l"/>
              </a:tabLst>
            </a:pPr>
            <a:r>
              <a:rPr spc="-5" dirty="0"/>
              <a:t>Externally </a:t>
            </a:r>
            <a:r>
              <a:rPr dirty="0"/>
              <a:t>seed</a:t>
            </a:r>
            <a:r>
              <a:rPr spc="-10" dirty="0"/>
              <a:t> borne</a:t>
            </a:r>
          </a:p>
          <a:p>
            <a:pPr marL="355600" marR="196850" indent="-342900">
              <a:lnSpc>
                <a:spcPct val="100000"/>
              </a:lnSpc>
              <a:spcBef>
                <a:spcPts val="51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due </a:t>
            </a:r>
            <a:r>
              <a:rPr dirty="0"/>
              <a:t>to </a:t>
            </a:r>
            <a:r>
              <a:rPr spc="-5" dirty="0"/>
              <a:t>external contamination of the  seed with virus particles </a:t>
            </a:r>
            <a:r>
              <a:rPr spc="-50" dirty="0"/>
              <a:t>(TMV,</a:t>
            </a:r>
            <a:r>
              <a:rPr spc="-105" dirty="0"/>
              <a:t> </a:t>
            </a:r>
            <a:r>
              <a:rPr spc="-5" dirty="0"/>
              <a:t>PVX)</a:t>
            </a:r>
          </a:p>
          <a:p>
            <a:pPr marL="355600" marR="337820" indent="-342900">
              <a:lnSpc>
                <a:spcPts val="263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Internally seed borne </a:t>
            </a:r>
            <a:r>
              <a:rPr spc="-45" dirty="0"/>
              <a:t>(BCMV, </a:t>
            </a:r>
            <a:r>
              <a:rPr spc="-60" dirty="0"/>
              <a:t>CMV,  </a:t>
            </a:r>
            <a:r>
              <a:rPr spc="-50" dirty="0"/>
              <a:t>BYMV,</a:t>
            </a:r>
            <a:r>
              <a:rPr spc="-60" dirty="0"/>
              <a:t> </a:t>
            </a:r>
            <a:r>
              <a:rPr spc="-5" dirty="0"/>
              <a:t>ULCV)</a:t>
            </a:r>
          </a:p>
          <a:p>
            <a:pPr marL="355600" marR="61594" indent="-342900">
              <a:lnSpc>
                <a:spcPct val="1000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due to infection of the </a:t>
            </a:r>
            <a:r>
              <a:rPr spc="-10" dirty="0"/>
              <a:t>living </a:t>
            </a:r>
            <a:r>
              <a:rPr spc="-5" dirty="0"/>
              <a:t>tissues of  the</a:t>
            </a:r>
            <a:r>
              <a:rPr spc="-20" dirty="0"/>
              <a:t> </a:t>
            </a:r>
            <a:r>
              <a:rPr spc="-5" dirty="0"/>
              <a:t>embryo.</a:t>
            </a:r>
          </a:p>
          <a:p>
            <a:pPr marL="355600" marR="5080" indent="-342900" algn="just">
              <a:lnSpc>
                <a:spcPct val="998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spc="-20" dirty="0"/>
              <a:t>Virus </a:t>
            </a:r>
            <a:r>
              <a:rPr spc="-5" dirty="0"/>
              <a:t>may be found in different </a:t>
            </a:r>
            <a:r>
              <a:rPr spc="-10" dirty="0"/>
              <a:t>parts  </a:t>
            </a:r>
            <a:r>
              <a:rPr spc="-5" dirty="0"/>
              <a:t>of the seed </a:t>
            </a:r>
            <a:r>
              <a:rPr spc="-10" dirty="0"/>
              <a:t>but </a:t>
            </a:r>
            <a:r>
              <a:rPr spc="-5" dirty="0"/>
              <a:t>generally in </a:t>
            </a:r>
            <a:r>
              <a:rPr spc="-10" dirty="0"/>
              <a:t>embryonic  tissues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sz="half" idx="4294967295"/>
          </p:nvPr>
        </p:nvSpPr>
        <p:spPr>
          <a:xfrm>
            <a:off x="4709256" y="1772157"/>
            <a:ext cx="3912394" cy="10947356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384175" indent="-342900">
              <a:lnSpc>
                <a:spcPct val="797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The embryo become infected by</a:t>
            </a:r>
            <a:r>
              <a:rPr spc="-180" dirty="0"/>
              <a:t> </a:t>
            </a:r>
            <a:r>
              <a:rPr spc="-5" dirty="0"/>
              <a:t>two  routes</a:t>
            </a:r>
          </a:p>
          <a:p>
            <a:pPr marL="504825" indent="-492125">
              <a:lnSpc>
                <a:spcPts val="2605"/>
              </a:lnSpc>
              <a:buChar char="•"/>
              <a:tabLst>
                <a:tab pos="504825" algn="l"/>
                <a:tab pos="505459" algn="l"/>
              </a:tabLst>
            </a:pPr>
            <a:r>
              <a:rPr spc="-5" dirty="0"/>
              <a:t>Directly from mother</a:t>
            </a:r>
            <a:r>
              <a:rPr spc="-20" dirty="0"/>
              <a:t> </a:t>
            </a:r>
            <a:r>
              <a:rPr spc="-5" dirty="0"/>
              <a:t>plant</a:t>
            </a:r>
          </a:p>
          <a:p>
            <a:pPr marL="504825" indent="-492125">
              <a:lnSpc>
                <a:spcPct val="100000"/>
              </a:lnSpc>
              <a:spcBef>
                <a:spcPts val="10"/>
              </a:spcBef>
              <a:buChar char="•"/>
              <a:tabLst>
                <a:tab pos="504825" algn="l"/>
                <a:tab pos="505459" algn="l"/>
              </a:tabLst>
            </a:pPr>
            <a:r>
              <a:rPr spc="-5" dirty="0"/>
              <a:t>By</a:t>
            </a:r>
            <a:r>
              <a:rPr dirty="0"/>
              <a:t> </a:t>
            </a:r>
            <a:r>
              <a:rPr spc="-10" dirty="0"/>
              <a:t>pollens</a:t>
            </a:r>
          </a:p>
          <a:p>
            <a:pPr marL="355600" marR="5080" indent="-342900">
              <a:lnSpc>
                <a:spcPct val="797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Developing embryo can be infected  </a:t>
            </a:r>
            <a:r>
              <a:rPr spc="-10" dirty="0"/>
              <a:t>before </a:t>
            </a:r>
            <a:r>
              <a:rPr spc="-5" dirty="0"/>
              <a:t>fertilization by </a:t>
            </a:r>
            <a:r>
              <a:rPr spc="-10" dirty="0"/>
              <a:t>the </a:t>
            </a:r>
            <a:r>
              <a:rPr spc="-5" dirty="0"/>
              <a:t>infection of  the gametes or by </a:t>
            </a:r>
            <a:r>
              <a:rPr dirty="0"/>
              <a:t>direct </a:t>
            </a:r>
            <a:r>
              <a:rPr spc="-5" dirty="0"/>
              <a:t>invasion of</a:t>
            </a:r>
            <a:r>
              <a:rPr spc="-175" dirty="0"/>
              <a:t> </a:t>
            </a:r>
            <a:r>
              <a:rPr spc="-5" dirty="0"/>
              <a:t>the  embryo after</a:t>
            </a:r>
            <a:r>
              <a:rPr spc="-35" dirty="0"/>
              <a:t> </a:t>
            </a:r>
            <a:r>
              <a:rPr dirty="0"/>
              <a:t>fertilization</a:t>
            </a:r>
          </a:p>
          <a:p>
            <a:pPr marL="355600" marR="60325" indent="-342900">
              <a:lnSpc>
                <a:spcPct val="796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Virus </a:t>
            </a:r>
            <a:r>
              <a:rPr spc="-5" dirty="0"/>
              <a:t>moves </a:t>
            </a:r>
            <a:r>
              <a:rPr spc="-10" dirty="0"/>
              <a:t>through </a:t>
            </a:r>
            <a:r>
              <a:rPr spc="-5" dirty="0"/>
              <a:t>the testa of  immature seed after fertilization and  reach micropylar region for embryo  infection to </a:t>
            </a:r>
            <a:r>
              <a:rPr spc="-30" dirty="0"/>
              <a:t>occur. </a:t>
            </a:r>
            <a:r>
              <a:rPr spc="-5" dirty="0"/>
              <a:t>Micropyle is in close  contact with the base of embryonic  suspensor that help in </a:t>
            </a:r>
            <a:r>
              <a:rPr spc="-10" dirty="0"/>
              <a:t>nutrient </a:t>
            </a:r>
            <a:r>
              <a:rPr spc="-5" dirty="0"/>
              <a:t>flow </a:t>
            </a:r>
            <a:r>
              <a:rPr spc="-10" dirty="0"/>
              <a:t>to  </a:t>
            </a:r>
            <a:r>
              <a:rPr spc="-5" dirty="0"/>
              <a:t>embryo.</a:t>
            </a:r>
          </a:p>
        </p:txBody>
      </p:sp>
      <p:sp>
        <p:nvSpPr>
          <p:cNvPr id="36" name="object 36"/>
          <p:cNvSpPr/>
          <p:nvPr/>
        </p:nvSpPr>
        <p:spPr>
          <a:xfrm>
            <a:off x="2073592" y="191136"/>
            <a:ext cx="4975859" cy="1356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366963" y="175005"/>
            <a:ext cx="43891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SEED</a:t>
            </a:r>
            <a:r>
              <a:rPr spc="-95" dirty="0"/>
              <a:t> </a:t>
            </a:r>
            <a:r>
              <a:rPr dirty="0"/>
              <a:t>TRANSMISSION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40" y="207010"/>
            <a:ext cx="3549015" cy="135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8572" y="1182369"/>
            <a:ext cx="5197316" cy="5447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42" y="3216910"/>
            <a:ext cx="244793" cy="412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42" y="3656329"/>
            <a:ext cx="244793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42" y="4095115"/>
            <a:ext cx="244793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1" y="190246"/>
            <a:ext cx="40729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DISTRIBUTION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070" y="2051430"/>
            <a:ext cx="3491865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1009" indent="-342900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The virus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is distributed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at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random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and can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found</a:t>
            </a:r>
            <a:r>
              <a:rPr sz="2400" spc="-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in  different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parts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</a:t>
            </a:r>
            <a:r>
              <a:rPr sz="2400" spc="-4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seed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Embryo; </a:t>
            </a:r>
            <a:r>
              <a:rPr sz="24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BCMV, </a:t>
            </a:r>
            <a:r>
              <a:rPr sz="2400" spc="-50" dirty="0">
                <a:solidFill>
                  <a:srgbClr val="455F51"/>
                </a:solidFill>
                <a:latin typeface="Palatino Linotype"/>
                <a:cs typeface="Palatino Linotype"/>
              </a:rPr>
              <a:t>CpMv,</a:t>
            </a:r>
            <a:r>
              <a:rPr sz="2400" spc="-9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TRSV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18159" algn="l"/>
                <a:tab pos="518795" algn="l"/>
              </a:tabLst>
            </a:pP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Endosperm: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 BSMV</a:t>
            </a:r>
            <a:endParaRPr sz="2400">
              <a:latin typeface="Palatino Linotype"/>
              <a:cs typeface="Palatino Linotype"/>
            </a:endParaRPr>
          </a:p>
          <a:p>
            <a:pPr marL="518159" indent="-50545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18159" algn="l"/>
                <a:tab pos="518795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Seed coat: </a:t>
            </a:r>
            <a:r>
              <a:rPr sz="2400" spc="-55" dirty="0">
                <a:solidFill>
                  <a:srgbClr val="455F51"/>
                </a:solidFill>
                <a:latin typeface="Palatino Linotype"/>
                <a:cs typeface="Palatino Linotype"/>
              </a:rPr>
              <a:t>BCMV, </a:t>
            </a:r>
            <a:r>
              <a:rPr sz="2400" spc="-65" dirty="0">
                <a:solidFill>
                  <a:srgbClr val="455F51"/>
                </a:solidFill>
                <a:latin typeface="Palatino Linotype"/>
                <a:cs typeface="Palatino Linotype"/>
              </a:rPr>
              <a:t>TMV,</a:t>
            </a:r>
            <a:r>
              <a:rPr sz="2400" spc="-1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TSWV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073" y="707136"/>
            <a:ext cx="6729127" cy="429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35" y="624205"/>
            <a:ext cx="1350169" cy="13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0614" y="624205"/>
            <a:ext cx="788670" cy="13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3494" y="624205"/>
            <a:ext cx="1028700" cy="135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404" y="624205"/>
            <a:ext cx="788669" cy="13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284" y="624205"/>
            <a:ext cx="6896100" cy="1356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9985" y="609346"/>
            <a:ext cx="784098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Cell-to-Cell </a:t>
            </a:r>
            <a:r>
              <a:rPr dirty="0"/>
              <a:t>Movement of </a:t>
            </a:r>
            <a:r>
              <a:rPr spc="-5" dirty="0"/>
              <a:t>Plant</a:t>
            </a:r>
            <a:r>
              <a:rPr spc="-50" dirty="0"/>
              <a:t> </a:t>
            </a:r>
            <a:r>
              <a:rPr spc="-10" dirty="0"/>
              <a:t>Viruses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255" y="1785493"/>
            <a:ext cx="7771448" cy="37260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Several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unrelated lineages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MP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proteins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been</a:t>
            </a:r>
            <a:r>
              <a:rPr sz="2400" spc="-6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described</a:t>
            </a:r>
            <a:endParaRPr sz="24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MPs act as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host range</a:t>
            </a:r>
            <a:r>
              <a:rPr sz="2400" spc="2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determinants</a:t>
            </a:r>
            <a:endParaRPr sz="24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ts val="287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MP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alone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causes </a:t>
            </a:r>
            <a:r>
              <a:rPr sz="2400" spc="-10" dirty="0">
                <a:solidFill>
                  <a:srgbClr val="455F51"/>
                </a:solidFill>
                <a:latin typeface="Palatino Linotype"/>
                <a:cs typeface="Palatino Linotype"/>
              </a:rPr>
              <a:t>expansion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of normally constricted plasmodesmata pores; 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MPs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then traffic through</a:t>
            </a:r>
            <a:r>
              <a:rPr sz="2400" spc="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rapidly</a:t>
            </a:r>
            <a:endParaRPr sz="24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MPs are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homologs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proteins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that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naturally traffic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mRNAs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between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cells</a:t>
            </a:r>
            <a:endParaRPr sz="2400">
              <a:latin typeface="Palatino Linotype"/>
              <a:cs typeface="Palatino Linotype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MPs may act as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suppressors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gene</a:t>
            </a:r>
            <a:r>
              <a:rPr sz="2400" spc="-3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silencing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8645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6450" y="2743198"/>
            <a:ext cx="325755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1947" y="2016378"/>
            <a:ext cx="24555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Plasmodesmata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5886" y="0"/>
            <a:ext cx="6322219" cy="90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5352" y="721994"/>
            <a:ext cx="7244715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4521" y="1457960"/>
            <a:ext cx="5222557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3699" y="2127247"/>
            <a:ext cx="2743200" cy="4730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3107" y="2127247"/>
            <a:ext cx="2849880" cy="4730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" y="2127247"/>
            <a:ext cx="2742247" cy="4730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4235" y="1"/>
            <a:ext cx="6762274" cy="29865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51000"/>
              </a:lnSpc>
              <a:spcBef>
                <a:spcPts val="95"/>
              </a:spcBef>
            </a:pPr>
            <a:r>
              <a:rPr sz="3200" spc="-5" dirty="0"/>
              <a:t>SOME PLANT VIRUSES RADICALLY MODIFY  PLASMODESMATA, ALLOWING FOR CELL </a:t>
            </a:r>
            <a:r>
              <a:rPr sz="3200" dirty="0"/>
              <a:t>TO </a:t>
            </a:r>
            <a:r>
              <a:rPr sz="3200" spc="-5" dirty="0"/>
              <a:t>CELL  </a:t>
            </a:r>
            <a:r>
              <a:rPr sz="3200" dirty="0"/>
              <a:t>MOVEMENT </a:t>
            </a:r>
            <a:r>
              <a:rPr sz="3200" spc="-5" dirty="0"/>
              <a:t>AS WHOLE</a:t>
            </a:r>
            <a:r>
              <a:rPr sz="3200" spc="-35" dirty="0"/>
              <a:t> </a:t>
            </a:r>
            <a:r>
              <a:rPr sz="3200" spc="-5" dirty="0"/>
              <a:t>PARTICLES.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48105" cy="685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9" y="6499859"/>
            <a:ext cx="84773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6455409"/>
            <a:ext cx="9134475" cy="402590"/>
          </a:xfrm>
          <a:custGeom>
            <a:avLst/>
            <a:gdLst/>
            <a:ahLst/>
            <a:cxnLst/>
            <a:rect l="l" t="t" r="r" b="b"/>
            <a:pathLst>
              <a:path w="12179300" h="402590">
                <a:moveTo>
                  <a:pt x="0" y="0"/>
                </a:moveTo>
                <a:lnTo>
                  <a:pt x="0" y="402589"/>
                </a:lnTo>
                <a:lnTo>
                  <a:pt x="12179300" y="402589"/>
                </a:lnTo>
                <a:lnTo>
                  <a:pt x="12179300" y="224789"/>
                </a:lnTo>
                <a:lnTo>
                  <a:pt x="8285480" y="224789"/>
                </a:lnTo>
                <a:lnTo>
                  <a:pt x="8014970" y="208914"/>
                </a:lnTo>
                <a:lnTo>
                  <a:pt x="7454900" y="145414"/>
                </a:lnTo>
                <a:lnTo>
                  <a:pt x="4335145" y="145414"/>
                </a:lnTo>
                <a:lnTo>
                  <a:pt x="3702685" y="113029"/>
                </a:lnTo>
                <a:lnTo>
                  <a:pt x="812165" y="113029"/>
                </a:lnTo>
                <a:lnTo>
                  <a:pt x="270510" y="15874"/>
                </a:lnTo>
                <a:lnTo>
                  <a:pt x="0" y="0"/>
                </a:lnTo>
                <a:close/>
              </a:path>
              <a:path w="12179300" h="402590">
                <a:moveTo>
                  <a:pt x="9732010" y="161289"/>
                </a:moveTo>
                <a:lnTo>
                  <a:pt x="8761730" y="224789"/>
                </a:lnTo>
                <a:lnTo>
                  <a:pt x="12179300" y="224789"/>
                </a:lnTo>
                <a:lnTo>
                  <a:pt x="12179300" y="208914"/>
                </a:lnTo>
                <a:lnTo>
                  <a:pt x="10793730" y="208914"/>
                </a:lnTo>
                <a:lnTo>
                  <a:pt x="9732010" y="161289"/>
                </a:lnTo>
                <a:close/>
              </a:path>
              <a:path w="12179300" h="402590">
                <a:moveTo>
                  <a:pt x="12179300" y="129539"/>
                </a:moveTo>
                <a:lnTo>
                  <a:pt x="11785600" y="177164"/>
                </a:lnTo>
                <a:lnTo>
                  <a:pt x="10793730" y="208914"/>
                </a:lnTo>
                <a:lnTo>
                  <a:pt x="12179300" y="208914"/>
                </a:lnTo>
                <a:lnTo>
                  <a:pt x="12179300" y="129539"/>
                </a:lnTo>
                <a:close/>
              </a:path>
              <a:path w="12179300" h="402590">
                <a:moveTo>
                  <a:pt x="5779770" y="32384"/>
                </a:moveTo>
                <a:lnTo>
                  <a:pt x="5147310" y="81279"/>
                </a:lnTo>
                <a:lnTo>
                  <a:pt x="4694555" y="129539"/>
                </a:lnTo>
                <a:lnTo>
                  <a:pt x="4335145" y="145414"/>
                </a:lnTo>
                <a:lnTo>
                  <a:pt x="6299835" y="145414"/>
                </a:lnTo>
                <a:lnTo>
                  <a:pt x="5779770" y="32384"/>
                </a:lnTo>
                <a:close/>
              </a:path>
              <a:path w="12179300" h="402590">
                <a:moveTo>
                  <a:pt x="7315200" y="129539"/>
                </a:moveTo>
                <a:lnTo>
                  <a:pt x="6299835" y="145414"/>
                </a:lnTo>
                <a:lnTo>
                  <a:pt x="7454900" y="145414"/>
                </a:lnTo>
                <a:lnTo>
                  <a:pt x="7315200" y="129539"/>
                </a:lnTo>
                <a:close/>
              </a:path>
              <a:path w="12179300" h="402590">
                <a:moveTo>
                  <a:pt x="2392045" y="32384"/>
                </a:moveTo>
                <a:lnTo>
                  <a:pt x="1600835" y="64134"/>
                </a:lnTo>
                <a:lnTo>
                  <a:pt x="812165" y="113029"/>
                </a:lnTo>
                <a:lnTo>
                  <a:pt x="3702685" y="113029"/>
                </a:lnTo>
                <a:lnTo>
                  <a:pt x="3047365" y="81279"/>
                </a:lnTo>
                <a:lnTo>
                  <a:pt x="2392045" y="32384"/>
                </a:lnTo>
                <a:close/>
              </a:path>
            </a:pathLst>
          </a:custGeom>
          <a:solidFill>
            <a:srgbClr val="9D9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187960" y="0"/>
                </a:moveTo>
                <a:lnTo>
                  <a:pt x="147954" y="15874"/>
                </a:lnTo>
                <a:lnTo>
                  <a:pt x="87629" y="111124"/>
                </a:lnTo>
                <a:lnTo>
                  <a:pt x="69849" y="158749"/>
                </a:lnTo>
                <a:lnTo>
                  <a:pt x="57149" y="200024"/>
                </a:lnTo>
                <a:lnTo>
                  <a:pt x="30479" y="292099"/>
                </a:lnTo>
                <a:lnTo>
                  <a:pt x="0" y="377824"/>
                </a:lnTo>
                <a:lnTo>
                  <a:pt x="208914" y="34924"/>
                </a:lnTo>
                <a:lnTo>
                  <a:pt x="197485" y="9524"/>
                </a:lnTo>
                <a:lnTo>
                  <a:pt x="18796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" y="6129021"/>
            <a:ext cx="156686" cy="377825"/>
          </a:xfrm>
          <a:custGeom>
            <a:avLst/>
            <a:gdLst/>
            <a:ahLst/>
            <a:cxnLst/>
            <a:rect l="l" t="t" r="r" b="b"/>
            <a:pathLst>
              <a:path w="208915" h="377825">
                <a:moveTo>
                  <a:pt x="0" y="377824"/>
                </a:moveTo>
                <a:lnTo>
                  <a:pt x="30479" y="292099"/>
                </a:lnTo>
                <a:lnTo>
                  <a:pt x="57149" y="200024"/>
                </a:lnTo>
                <a:lnTo>
                  <a:pt x="69849" y="158749"/>
                </a:lnTo>
                <a:lnTo>
                  <a:pt x="87629" y="111124"/>
                </a:lnTo>
                <a:lnTo>
                  <a:pt x="114935" y="61594"/>
                </a:lnTo>
                <a:lnTo>
                  <a:pt x="147954" y="15874"/>
                </a:lnTo>
                <a:lnTo>
                  <a:pt x="187960" y="0"/>
                </a:lnTo>
                <a:lnTo>
                  <a:pt x="197485" y="9524"/>
                </a:lnTo>
                <a:lnTo>
                  <a:pt x="208914" y="34924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124459" y="0"/>
                </a:moveTo>
                <a:lnTo>
                  <a:pt x="109855" y="0"/>
                </a:lnTo>
                <a:lnTo>
                  <a:pt x="100330" y="4445"/>
                </a:lnTo>
                <a:lnTo>
                  <a:pt x="87630" y="24130"/>
                </a:lnTo>
                <a:lnTo>
                  <a:pt x="73025" y="44450"/>
                </a:lnTo>
                <a:lnTo>
                  <a:pt x="47625" y="107950"/>
                </a:lnTo>
                <a:lnTo>
                  <a:pt x="36830" y="184150"/>
                </a:lnTo>
                <a:lnTo>
                  <a:pt x="30480" y="274955"/>
                </a:lnTo>
                <a:lnTo>
                  <a:pt x="20955" y="360680"/>
                </a:lnTo>
                <a:lnTo>
                  <a:pt x="12700" y="445135"/>
                </a:lnTo>
                <a:lnTo>
                  <a:pt x="8255" y="522605"/>
                </a:lnTo>
                <a:lnTo>
                  <a:pt x="5080" y="567055"/>
                </a:lnTo>
                <a:lnTo>
                  <a:pt x="3175" y="615315"/>
                </a:lnTo>
                <a:lnTo>
                  <a:pt x="3175" y="727710"/>
                </a:lnTo>
                <a:lnTo>
                  <a:pt x="0" y="774065"/>
                </a:lnTo>
                <a:lnTo>
                  <a:pt x="0" y="926465"/>
                </a:lnTo>
                <a:lnTo>
                  <a:pt x="141605" y="15875"/>
                </a:lnTo>
                <a:lnTo>
                  <a:pt x="137159" y="6350"/>
                </a:lnTo>
                <a:lnTo>
                  <a:pt x="12445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32" y="5688330"/>
            <a:ext cx="106204" cy="926465"/>
          </a:xfrm>
          <a:custGeom>
            <a:avLst/>
            <a:gdLst/>
            <a:ahLst/>
            <a:cxnLst/>
            <a:rect l="l" t="t" r="r" b="b"/>
            <a:pathLst>
              <a:path w="141605" h="926465">
                <a:moveTo>
                  <a:pt x="0" y="926465"/>
                </a:moveTo>
                <a:lnTo>
                  <a:pt x="0" y="838835"/>
                </a:lnTo>
                <a:lnTo>
                  <a:pt x="0" y="774065"/>
                </a:lnTo>
                <a:lnTo>
                  <a:pt x="3175" y="727710"/>
                </a:lnTo>
                <a:lnTo>
                  <a:pt x="3175" y="672465"/>
                </a:lnTo>
                <a:lnTo>
                  <a:pt x="3175" y="615315"/>
                </a:lnTo>
                <a:lnTo>
                  <a:pt x="5080" y="567055"/>
                </a:lnTo>
                <a:lnTo>
                  <a:pt x="8255" y="522605"/>
                </a:lnTo>
                <a:lnTo>
                  <a:pt x="12700" y="445135"/>
                </a:lnTo>
                <a:lnTo>
                  <a:pt x="20955" y="360680"/>
                </a:lnTo>
                <a:lnTo>
                  <a:pt x="30480" y="274955"/>
                </a:lnTo>
                <a:lnTo>
                  <a:pt x="36830" y="184150"/>
                </a:lnTo>
                <a:lnTo>
                  <a:pt x="43180" y="128905"/>
                </a:lnTo>
                <a:lnTo>
                  <a:pt x="47625" y="107950"/>
                </a:lnTo>
                <a:lnTo>
                  <a:pt x="60325" y="71755"/>
                </a:lnTo>
                <a:lnTo>
                  <a:pt x="73025" y="44450"/>
                </a:lnTo>
                <a:lnTo>
                  <a:pt x="87630" y="24130"/>
                </a:lnTo>
                <a:lnTo>
                  <a:pt x="100330" y="4445"/>
                </a:lnTo>
                <a:lnTo>
                  <a:pt x="109855" y="0"/>
                </a:lnTo>
                <a:lnTo>
                  <a:pt x="124459" y="0"/>
                </a:lnTo>
                <a:lnTo>
                  <a:pt x="137159" y="6350"/>
                </a:lnTo>
                <a:lnTo>
                  <a:pt x="141605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186690" y="313690"/>
                </a:moveTo>
                <a:lnTo>
                  <a:pt x="193040" y="333375"/>
                </a:lnTo>
                <a:lnTo>
                  <a:pt x="201930" y="352425"/>
                </a:lnTo>
                <a:lnTo>
                  <a:pt x="217805" y="379730"/>
                </a:lnTo>
                <a:lnTo>
                  <a:pt x="255905" y="419100"/>
                </a:lnTo>
                <a:lnTo>
                  <a:pt x="186690" y="313690"/>
                </a:lnTo>
                <a:close/>
              </a:path>
              <a:path w="255904" h="419100">
                <a:moveTo>
                  <a:pt x="23495" y="0"/>
                </a:moveTo>
                <a:lnTo>
                  <a:pt x="7620" y="3175"/>
                </a:lnTo>
                <a:lnTo>
                  <a:pt x="0" y="27304"/>
                </a:lnTo>
                <a:lnTo>
                  <a:pt x="186690" y="313690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42545" y="5079"/>
                </a:lnTo>
                <a:lnTo>
                  <a:pt x="2349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4" y="6203950"/>
            <a:ext cx="191928" cy="419100"/>
          </a:xfrm>
          <a:custGeom>
            <a:avLst/>
            <a:gdLst/>
            <a:ahLst/>
            <a:cxnLst/>
            <a:rect l="l" t="t" r="r" b="b"/>
            <a:pathLst>
              <a:path w="255904" h="419100">
                <a:moveTo>
                  <a:pt x="255905" y="419100"/>
                </a:moveTo>
                <a:lnTo>
                  <a:pt x="217805" y="379730"/>
                </a:lnTo>
                <a:lnTo>
                  <a:pt x="201930" y="352425"/>
                </a:lnTo>
                <a:lnTo>
                  <a:pt x="193040" y="333375"/>
                </a:lnTo>
                <a:lnTo>
                  <a:pt x="135890" y="139700"/>
                </a:lnTo>
                <a:lnTo>
                  <a:pt x="104140" y="78104"/>
                </a:lnTo>
                <a:lnTo>
                  <a:pt x="81915" y="38100"/>
                </a:lnTo>
                <a:lnTo>
                  <a:pt x="64770" y="20954"/>
                </a:lnTo>
                <a:lnTo>
                  <a:pt x="42545" y="5079"/>
                </a:lnTo>
                <a:lnTo>
                  <a:pt x="23495" y="0"/>
                </a:lnTo>
                <a:lnTo>
                  <a:pt x="7620" y="3175"/>
                </a:lnTo>
                <a:lnTo>
                  <a:pt x="0" y="2730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90804" y="0"/>
                </a:move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  <a:lnTo>
                  <a:pt x="396239" y="995044"/>
                </a:ln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84" y="5623559"/>
            <a:ext cx="297180" cy="995044"/>
          </a:xfrm>
          <a:custGeom>
            <a:avLst/>
            <a:gdLst/>
            <a:ahLst/>
            <a:cxnLst/>
            <a:rect l="l" t="t" r="r" b="b"/>
            <a:pathLst>
              <a:path w="396240" h="995045">
                <a:moveTo>
                  <a:pt x="396239" y="995044"/>
                </a:moveTo>
                <a:lnTo>
                  <a:pt x="385445" y="915669"/>
                </a:lnTo>
                <a:lnTo>
                  <a:pt x="260984" y="375919"/>
                </a:lnTo>
                <a:lnTo>
                  <a:pt x="203834" y="209549"/>
                </a:lnTo>
                <a:lnTo>
                  <a:pt x="187959" y="153669"/>
                </a:lnTo>
                <a:lnTo>
                  <a:pt x="167004" y="90169"/>
                </a:lnTo>
                <a:lnTo>
                  <a:pt x="143509" y="42544"/>
                </a:lnTo>
                <a:lnTo>
                  <a:pt x="119379" y="17144"/>
                </a:lnTo>
                <a:lnTo>
                  <a:pt x="90804" y="0"/>
                </a:lnTo>
                <a:lnTo>
                  <a:pt x="60325" y="0"/>
                </a:lnTo>
                <a:lnTo>
                  <a:pt x="41275" y="19049"/>
                </a:lnTo>
                <a:lnTo>
                  <a:pt x="0" y="111124"/>
                </a:lnTo>
              </a:path>
            </a:pathLst>
          </a:custGeom>
          <a:ln w="12192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81915" y="0"/>
                </a:moveTo>
                <a:lnTo>
                  <a:pt x="57150" y="33654"/>
                </a:lnTo>
                <a:lnTo>
                  <a:pt x="38100" y="122554"/>
                </a:lnTo>
                <a:lnTo>
                  <a:pt x="30479" y="174625"/>
                </a:lnTo>
                <a:lnTo>
                  <a:pt x="24129" y="219075"/>
                </a:lnTo>
                <a:lnTo>
                  <a:pt x="12700" y="321310"/>
                </a:lnTo>
                <a:lnTo>
                  <a:pt x="0" y="414655"/>
                </a:lnTo>
                <a:lnTo>
                  <a:pt x="91440" y="38100"/>
                </a:lnTo>
                <a:lnTo>
                  <a:pt x="86995" y="11429"/>
                </a:lnTo>
                <a:lnTo>
                  <a:pt x="8191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148" y="6203951"/>
            <a:ext cx="68580" cy="414655"/>
          </a:xfrm>
          <a:custGeom>
            <a:avLst/>
            <a:gdLst/>
            <a:ahLst/>
            <a:cxnLst/>
            <a:rect l="l" t="t" r="r" b="b"/>
            <a:pathLst>
              <a:path w="91440" h="414654">
                <a:moveTo>
                  <a:pt x="0" y="414655"/>
                </a:moveTo>
                <a:lnTo>
                  <a:pt x="12700" y="321310"/>
                </a:lnTo>
                <a:lnTo>
                  <a:pt x="24129" y="219075"/>
                </a:lnTo>
                <a:lnTo>
                  <a:pt x="30479" y="174625"/>
                </a:lnTo>
                <a:lnTo>
                  <a:pt x="38100" y="122554"/>
                </a:lnTo>
                <a:lnTo>
                  <a:pt x="48895" y="68579"/>
                </a:lnTo>
                <a:lnTo>
                  <a:pt x="64770" y="17779"/>
                </a:lnTo>
                <a:lnTo>
                  <a:pt x="81915" y="0"/>
                </a:lnTo>
                <a:lnTo>
                  <a:pt x="86995" y="11429"/>
                </a:lnTo>
                <a:lnTo>
                  <a:pt x="91440" y="38100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54609" y="0"/>
                </a:moveTo>
                <a:lnTo>
                  <a:pt x="48259" y="0"/>
                </a:lnTo>
                <a:lnTo>
                  <a:pt x="43814" y="5080"/>
                </a:lnTo>
                <a:lnTo>
                  <a:pt x="31114" y="49530"/>
                </a:lnTo>
                <a:lnTo>
                  <a:pt x="20319" y="119380"/>
                </a:lnTo>
                <a:lnTo>
                  <a:pt x="15239" y="201930"/>
                </a:lnTo>
                <a:lnTo>
                  <a:pt x="12064" y="301625"/>
                </a:lnTo>
                <a:lnTo>
                  <a:pt x="7619" y="395605"/>
                </a:lnTo>
                <a:lnTo>
                  <a:pt x="6350" y="487680"/>
                </a:lnTo>
                <a:lnTo>
                  <a:pt x="3175" y="573405"/>
                </a:lnTo>
                <a:lnTo>
                  <a:pt x="1269" y="621030"/>
                </a:lnTo>
                <a:lnTo>
                  <a:pt x="1269" y="737235"/>
                </a:lnTo>
                <a:lnTo>
                  <a:pt x="0" y="798830"/>
                </a:lnTo>
                <a:lnTo>
                  <a:pt x="0" y="1014730"/>
                </a:lnTo>
                <a:lnTo>
                  <a:pt x="62229" y="15875"/>
                </a:lnTo>
                <a:lnTo>
                  <a:pt x="59054" y="8255"/>
                </a:lnTo>
                <a:lnTo>
                  <a:pt x="54609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242" y="5723254"/>
            <a:ext cx="46673" cy="1014730"/>
          </a:xfrm>
          <a:custGeom>
            <a:avLst/>
            <a:gdLst/>
            <a:ahLst/>
            <a:cxnLst/>
            <a:rect l="l" t="t" r="r" b="b"/>
            <a:pathLst>
              <a:path w="62229" h="1014729">
                <a:moveTo>
                  <a:pt x="0" y="1014730"/>
                </a:moveTo>
                <a:lnTo>
                  <a:pt x="0" y="919480"/>
                </a:lnTo>
                <a:lnTo>
                  <a:pt x="0" y="848360"/>
                </a:lnTo>
                <a:lnTo>
                  <a:pt x="0" y="798830"/>
                </a:lnTo>
                <a:lnTo>
                  <a:pt x="1269" y="737235"/>
                </a:lnTo>
                <a:lnTo>
                  <a:pt x="1269" y="673735"/>
                </a:lnTo>
                <a:lnTo>
                  <a:pt x="1269" y="621030"/>
                </a:lnTo>
                <a:lnTo>
                  <a:pt x="3175" y="573405"/>
                </a:lnTo>
                <a:lnTo>
                  <a:pt x="6350" y="487680"/>
                </a:lnTo>
                <a:lnTo>
                  <a:pt x="7619" y="395605"/>
                </a:lnTo>
                <a:lnTo>
                  <a:pt x="12064" y="301625"/>
                </a:lnTo>
                <a:lnTo>
                  <a:pt x="15239" y="201930"/>
                </a:lnTo>
                <a:lnTo>
                  <a:pt x="18414" y="141605"/>
                </a:lnTo>
                <a:lnTo>
                  <a:pt x="26669" y="78105"/>
                </a:lnTo>
                <a:lnTo>
                  <a:pt x="37464" y="25400"/>
                </a:lnTo>
                <a:lnTo>
                  <a:pt x="48259" y="0"/>
                </a:lnTo>
                <a:lnTo>
                  <a:pt x="54609" y="0"/>
                </a:lnTo>
                <a:lnTo>
                  <a:pt x="59054" y="8255"/>
                </a:lnTo>
                <a:lnTo>
                  <a:pt x="62229" y="158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33655" y="0"/>
                </a:moveTo>
                <a:lnTo>
                  <a:pt x="22225" y="33020"/>
                </a:lnTo>
                <a:lnTo>
                  <a:pt x="0" y="193675"/>
                </a:lnTo>
                <a:lnTo>
                  <a:pt x="220979" y="1738630"/>
                </a:ln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50800" y="1270"/>
                </a:lnTo>
                <a:lnTo>
                  <a:pt x="33655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207" y="4784090"/>
            <a:ext cx="165734" cy="1738630"/>
          </a:xfrm>
          <a:custGeom>
            <a:avLst/>
            <a:gdLst/>
            <a:ahLst/>
            <a:cxnLst/>
            <a:rect l="l" t="t" r="r" b="b"/>
            <a:pathLst>
              <a:path w="220979" h="1738629">
                <a:moveTo>
                  <a:pt x="220979" y="1738630"/>
                </a:moveTo>
                <a:lnTo>
                  <a:pt x="214629" y="1600835"/>
                </a:lnTo>
                <a:lnTo>
                  <a:pt x="142875" y="658495"/>
                </a:lnTo>
                <a:lnTo>
                  <a:pt x="113029" y="364490"/>
                </a:lnTo>
                <a:lnTo>
                  <a:pt x="104775" y="269875"/>
                </a:lnTo>
                <a:lnTo>
                  <a:pt x="92075" y="158750"/>
                </a:lnTo>
                <a:lnTo>
                  <a:pt x="79375" y="74295"/>
                </a:lnTo>
                <a:lnTo>
                  <a:pt x="65404" y="29845"/>
                </a:lnTo>
                <a:lnTo>
                  <a:pt x="33655" y="0"/>
                </a:lnTo>
                <a:lnTo>
                  <a:pt x="22225" y="33020"/>
                </a:lnTo>
                <a:lnTo>
                  <a:pt x="0" y="193675"/>
                </a:lnTo>
              </a:path>
            </a:pathLst>
          </a:custGeom>
          <a:ln w="25908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07314" y="461645"/>
                </a:moveTo>
                <a:lnTo>
                  <a:pt x="109854" y="485775"/>
                </a:lnTo>
                <a:lnTo>
                  <a:pt x="114934" y="516255"/>
                </a:lnTo>
                <a:lnTo>
                  <a:pt x="122554" y="551180"/>
                </a:lnTo>
                <a:lnTo>
                  <a:pt x="144779" y="611505"/>
                </a:lnTo>
                <a:lnTo>
                  <a:pt x="107314" y="461645"/>
                </a:lnTo>
                <a:close/>
              </a:path>
              <a:path w="144779" h="611504">
                <a:moveTo>
                  <a:pt x="12700" y="0"/>
                </a:moveTo>
                <a:lnTo>
                  <a:pt x="3175" y="5080"/>
                </a:lnTo>
                <a:lnTo>
                  <a:pt x="0" y="40005"/>
                </a:lnTo>
                <a:lnTo>
                  <a:pt x="107314" y="46164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24129" y="8255"/>
                </a:lnTo>
                <a:lnTo>
                  <a:pt x="1270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53" y="6104891"/>
            <a:ext cx="108585" cy="611505"/>
          </a:xfrm>
          <a:custGeom>
            <a:avLst/>
            <a:gdLst/>
            <a:ahLst/>
            <a:cxnLst/>
            <a:rect l="l" t="t" r="r" b="b"/>
            <a:pathLst>
              <a:path w="144779" h="611504">
                <a:moveTo>
                  <a:pt x="144779" y="611505"/>
                </a:moveTo>
                <a:lnTo>
                  <a:pt x="122554" y="551180"/>
                </a:lnTo>
                <a:lnTo>
                  <a:pt x="114934" y="516255"/>
                </a:lnTo>
                <a:lnTo>
                  <a:pt x="109854" y="485775"/>
                </a:lnTo>
                <a:lnTo>
                  <a:pt x="76834" y="205105"/>
                </a:lnTo>
                <a:lnTo>
                  <a:pt x="59054" y="116205"/>
                </a:lnTo>
                <a:lnTo>
                  <a:pt x="46354" y="59055"/>
                </a:lnTo>
                <a:lnTo>
                  <a:pt x="36829" y="28575"/>
                </a:lnTo>
                <a:lnTo>
                  <a:pt x="24129" y="8255"/>
                </a:lnTo>
                <a:lnTo>
                  <a:pt x="12700" y="0"/>
                </a:lnTo>
                <a:lnTo>
                  <a:pt x="3175" y="5080"/>
                </a:lnTo>
                <a:lnTo>
                  <a:pt x="0" y="40005"/>
                </a:lnTo>
              </a:path>
            </a:pathLst>
          </a:custGeom>
          <a:ln w="12191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193040" y="0"/>
                </a:moveTo>
                <a:lnTo>
                  <a:pt x="184785" y="4445"/>
                </a:lnTo>
                <a:lnTo>
                  <a:pt x="173990" y="76200"/>
                </a:lnTo>
                <a:lnTo>
                  <a:pt x="158115" y="190500"/>
                </a:lnTo>
                <a:lnTo>
                  <a:pt x="147320" y="320675"/>
                </a:lnTo>
                <a:lnTo>
                  <a:pt x="134620" y="461645"/>
                </a:lnTo>
                <a:lnTo>
                  <a:pt x="129540" y="584200"/>
                </a:lnTo>
                <a:lnTo>
                  <a:pt x="125095" y="714375"/>
                </a:lnTo>
                <a:lnTo>
                  <a:pt x="97790" y="1060450"/>
                </a:lnTo>
                <a:lnTo>
                  <a:pt x="78740" y="1276350"/>
                </a:lnTo>
                <a:lnTo>
                  <a:pt x="71120" y="1409700"/>
                </a:lnTo>
                <a:lnTo>
                  <a:pt x="0" y="2241550"/>
                </a:lnTo>
                <a:lnTo>
                  <a:pt x="203835" y="161925"/>
                </a:lnTo>
                <a:lnTo>
                  <a:pt x="199390" y="36195"/>
                </a:lnTo>
                <a:lnTo>
                  <a:pt x="193040" y="0"/>
                </a:lnTo>
                <a:close/>
              </a:path>
            </a:pathLst>
          </a:custGeom>
          <a:solidFill>
            <a:srgbClr val="CED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222" y="4291965"/>
            <a:ext cx="152876" cy="2241550"/>
          </a:xfrm>
          <a:custGeom>
            <a:avLst/>
            <a:gdLst/>
            <a:ahLst/>
            <a:cxnLst/>
            <a:rect l="l" t="t" r="r" b="b"/>
            <a:pathLst>
              <a:path w="203834" h="2241550">
                <a:moveTo>
                  <a:pt x="0" y="2241550"/>
                </a:moveTo>
                <a:lnTo>
                  <a:pt x="71120" y="1409700"/>
                </a:lnTo>
                <a:lnTo>
                  <a:pt x="78740" y="1276350"/>
                </a:lnTo>
                <a:lnTo>
                  <a:pt x="97790" y="1060450"/>
                </a:lnTo>
                <a:lnTo>
                  <a:pt x="115570" y="835025"/>
                </a:lnTo>
                <a:lnTo>
                  <a:pt x="125095" y="714375"/>
                </a:lnTo>
                <a:lnTo>
                  <a:pt x="129540" y="584200"/>
                </a:lnTo>
                <a:lnTo>
                  <a:pt x="134620" y="461645"/>
                </a:lnTo>
                <a:lnTo>
                  <a:pt x="147320" y="320675"/>
                </a:lnTo>
                <a:lnTo>
                  <a:pt x="158115" y="190500"/>
                </a:lnTo>
                <a:lnTo>
                  <a:pt x="173990" y="76200"/>
                </a:lnTo>
                <a:lnTo>
                  <a:pt x="184785" y="4445"/>
                </a:lnTo>
                <a:lnTo>
                  <a:pt x="193040" y="0"/>
                </a:lnTo>
                <a:lnTo>
                  <a:pt x="199390" y="36195"/>
                </a:lnTo>
                <a:lnTo>
                  <a:pt x="203835" y="161925"/>
                </a:lnTo>
              </a:path>
            </a:pathLst>
          </a:custGeom>
          <a:ln w="25907">
            <a:solidFill>
              <a:srgbClr val="99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35" y="4314191"/>
            <a:ext cx="1786890" cy="2402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2371" y="5271134"/>
            <a:ext cx="1523523" cy="15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08113" y="1842261"/>
            <a:ext cx="37666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99600"/>
              </a:lnSpc>
              <a:spcBef>
                <a:spcPts val="11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Systemic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spread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of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plant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viruses</a:t>
            </a:r>
            <a:r>
              <a:rPr sz="2400" spc="-70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F51"/>
                </a:solidFill>
                <a:latin typeface="Palatino Linotype"/>
                <a:cs typeface="Palatino Linotype"/>
              </a:rPr>
              <a:t>is 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primarily through vascular tissue,  especially</a:t>
            </a:r>
            <a:r>
              <a:rPr sz="2400" spc="-15" dirty="0">
                <a:solidFill>
                  <a:srgbClr val="455F51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Palatino Linotype"/>
                <a:cs typeface="Palatino Linotype"/>
              </a:rPr>
              <a:t>phloem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419" y="624205"/>
            <a:ext cx="5490210" cy="135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0075" y="609346"/>
            <a:ext cx="490204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Plant Virus</a:t>
            </a:r>
            <a:r>
              <a:rPr spc="-50" dirty="0"/>
              <a:t> </a:t>
            </a:r>
            <a:r>
              <a:rPr spc="-5" dirty="0"/>
              <a:t>Transmission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2745" marR="175260" indent="-342900">
              <a:lnSpc>
                <a:spcPct val="90000"/>
              </a:lnSpc>
              <a:spcBef>
                <a:spcPts val="484"/>
              </a:spcBef>
              <a:buChar char="•"/>
              <a:tabLst>
                <a:tab pos="373380" algn="l"/>
              </a:tabLst>
            </a:pPr>
            <a:r>
              <a:rPr spc="-40" dirty="0"/>
              <a:t>Generally, </a:t>
            </a:r>
            <a:r>
              <a:rPr spc="-5" dirty="0"/>
              <a:t>viruses </a:t>
            </a:r>
            <a:r>
              <a:rPr dirty="0"/>
              <a:t>must </a:t>
            </a:r>
            <a:r>
              <a:rPr spc="-10" dirty="0"/>
              <a:t>enter plant </a:t>
            </a:r>
            <a:r>
              <a:rPr spc="-5" dirty="0"/>
              <a:t>through healable  </a:t>
            </a:r>
            <a:r>
              <a:rPr dirty="0"/>
              <a:t>wounds - </a:t>
            </a:r>
            <a:r>
              <a:rPr spc="-10" dirty="0"/>
              <a:t>they </a:t>
            </a:r>
            <a:r>
              <a:rPr dirty="0"/>
              <a:t>do </a:t>
            </a:r>
            <a:r>
              <a:rPr spc="-5" dirty="0"/>
              <a:t>not </a:t>
            </a:r>
            <a:r>
              <a:rPr dirty="0"/>
              <a:t>enter </a:t>
            </a:r>
            <a:r>
              <a:rPr spc="-5" dirty="0"/>
              <a:t>through natural openings (no  receptors)</a:t>
            </a:r>
          </a:p>
          <a:p>
            <a:pPr marL="372745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73380" algn="l"/>
              </a:tabLst>
            </a:pPr>
            <a:r>
              <a:rPr dirty="0"/>
              <a:t>Insect </a:t>
            </a:r>
            <a:r>
              <a:rPr spc="-5" dirty="0"/>
              <a:t>vectors are most important </a:t>
            </a:r>
            <a:r>
              <a:rPr dirty="0"/>
              <a:t>means of </a:t>
            </a:r>
            <a:r>
              <a:rPr spc="-5" dirty="0"/>
              <a:t>natural</a:t>
            </a:r>
            <a:r>
              <a:rPr spc="20" dirty="0"/>
              <a:t> </a:t>
            </a:r>
            <a:r>
              <a:rPr spc="-5" dirty="0"/>
              <a:t>spread</a:t>
            </a:r>
          </a:p>
          <a:p>
            <a:pPr marL="372745" marR="640715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73380" algn="l"/>
              </a:tabLst>
            </a:pPr>
            <a:r>
              <a:rPr spc="-40" dirty="0"/>
              <a:t>Type </a:t>
            </a:r>
            <a:r>
              <a:rPr dirty="0"/>
              <a:t>of </a:t>
            </a:r>
            <a:r>
              <a:rPr spc="-5" dirty="0"/>
              <a:t>transmission </a:t>
            </a:r>
            <a:r>
              <a:rPr dirty="0"/>
              <a:t>or </a:t>
            </a:r>
            <a:r>
              <a:rPr spc="-5" dirty="0"/>
              <a:t>vector relationship determines  epidemiology</a:t>
            </a:r>
          </a:p>
          <a:p>
            <a:pPr marL="372745" marR="466725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73380" algn="l"/>
              </a:tabLst>
            </a:pPr>
            <a:r>
              <a:rPr dirty="0"/>
              <a:t>Seed </a:t>
            </a:r>
            <a:r>
              <a:rPr spc="-5" dirty="0"/>
              <a:t>transmission is </a:t>
            </a:r>
            <a:r>
              <a:rPr spc="-10" dirty="0"/>
              <a:t>relatively </a:t>
            </a:r>
            <a:r>
              <a:rPr spc="-5" dirty="0"/>
              <a:t>common, but specific for  </a:t>
            </a:r>
            <a:r>
              <a:rPr dirty="0"/>
              <a:t>virus and</a:t>
            </a:r>
            <a:r>
              <a:rPr spc="-30" dirty="0"/>
              <a:t> </a:t>
            </a:r>
            <a:r>
              <a:rPr spc="-5" dirty="0"/>
              <a:t>plant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2024</Words>
  <Application>Microsoft Office PowerPoint</Application>
  <PresentationFormat>On-screen Show (4:3)</PresentationFormat>
  <Paragraphs>255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Plant Viruses  &amp;  Transmission of Plant Viruses    Dr. Sonal Mishra</vt:lpstr>
      <vt:lpstr>Plant viruses</vt:lpstr>
      <vt:lpstr>TRANSMISSION OF PLANT  VIRUSES</vt:lpstr>
      <vt:lpstr>Cell-to-Cell Movement of Plant Viruses</vt:lpstr>
      <vt:lpstr>Cell-to-Cell Movement of Plant Viruses</vt:lpstr>
      <vt:lpstr>Plasmodesmata</vt:lpstr>
      <vt:lpstr>SOME PLANT VIRUSES RADICALLY MODIFY  PLASMODESMATA, ALLOWING FOR CELL TO CELL  MOVEMENT AS WHOLE PARTICLES.</vt:lpstr>
      <vt:lpstr>Slide 8</vt:lpstr>
      <vt:lpstr>Plant Virus Transmission</vt:lpstr>
      <vt:lpstr>TYPES OF PLANT VIRUS  TRANSMISSION</vt:lpstr>
      <vt:lpstr>TRANSMISSION METHODS</vt:lpstr>
      <vt:lpstr>Slide 12</vt:lpstr>
      <vt:lpstr>METHODS</vt:lpstr>
      <vt:lpstr>MECHANICAL TRANSMISSION  AFFECTED BY:</vt:lpstr>
      <vt:lpstr>Slide 15</vt:lpstr>
      <vt:lpstr>Slide 16</vt:lpstr>
      <vt:lpstr>VEGETATIVE AND GRAFT  TRANSMISSION</vt:lpstr>
      <vt:lpstr>DODDER TRANSMISSION</vt:lpstr>
      <vt:lpstr>Plant Virus Transmission by Vectors</vt:lpstr>
      <vt:lpstr>Slide 20</vt:lpstr>
      <vt:lpstr>Phylum Arthropoda, Class Insecta, Order Hemiptera</vt:lpstr>
      <vt:lpstr>Phylum Arthropoda, Class Insecta</vt:lpstr>
      <vt:lpstr>Phylum Arthropoda, Class Arachnida, Order Acariformes</vt:lpstr>
      <vt:lpstr>Phylum Nematoda, Class Secernentea, Order Tylenchida</vt:lpstr>
      <vt:lpstr>Slide 25</vt:lpstr>
      <vt:lpstr>Slide 26</vt:lpstr>
      <vt:lpstr>Slide 27</vt:lpstr>
      <vt:lpstr>Slide 28</vt:lpstr>
      <vt:lpstr>Slide 29</vt:lpstr>
      <vt:lpstr>Slide 30</vt:lpstr>
      <vt:lpstr>EXAMPLE OF INSECT TRANSMISSION</vt:lpstr>
      <vt:lpstr>CONCEPT OF HELPER VIRUS</vt:lpstr>
      <vt:lpstr>WHITE FLY</vt:lpstr>
      <vt:lpstr>LEAF HOPPERS/ PLANT HOPPERS</vt:lpstr>
      <vt:lpstr>Slide 35</vt:lpstr>
      <vt:lpstr>BEETLE TRANSMISSION</vt:lpstr>
      <vt:lpstr>NEMATODE TRANSISSION</vt:lpstr>
      <vt:lpstr>TOBRAVIRUS</vt:lpstr>
      <vt:lpstr>VECTOR SPECIFICITY</vt:lpstr>
      <vt:lpstr>TRANSMISSION BY FUNGI</vt:lpstr>
      <vt:lpstr>Slide 41</vt:lpstr>
      <vt:lpstr>BIMODAL TRANSMISSION</vt:lpstr>
      <vt:lpstr>SEED TRANSMISSION</vt:lpstr>
      <vt:lpstr>DISTRIBUTION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Viroids, and Prions</dc:title>
  <dc:creator>DR.SONAL MISHRA</dc:creator>
  <cp:lastModifiedBy>DR.SONAL MISHRA</cp:lastModifiedBy>
  <cp:revision>18</cp:revision>
  <dcterms:created xsi:type="dcterms:W3CDTF">2006-08-16T00:00:00Z</dcterms:created>
  <dcterms:modified xsi:type="dcterms:W3CDTF">2026-06-25T05:07:31Z</dcterms:modified>
</cp:coreProperties>
</file>